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302" r:id="rId4"/>
    <p:sldId id="290" r:id="rId5"/>
    <p:sldId id="305" r:id="rId6"/>
    <p:sldId id="293" r:id="rId7"/>
    <p:sldId id="294" r:id="rId8"/>
    <p:sldId id="295" r:id="rId9"/>
    <p:sldId id="296" r:id="rId10"/>
    <p:sldId id="291" r:id="rId11"/>
    <p:sldId id="292" r:id="rId12"/>
    <p:sldId id="298" r:id="rId13"/>
    <p:sldId id="300" r:id="rId14"/>
    <p:sldId id="299" r:id="rId15"/>
    <p:sldId id="301" r:id="rId16"/>
    <p:sldId id="297"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2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1FCB9F-751A-42B8-A741-CBF7B2906A89}" type="datetimeFigureOut">
              <a:rPr lang="es-ES" smtClean="0"/>
              <a:pPr/>
              <a:t>05/09/2012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4B56AF-A630-4E2C-81BF-78B0BC02E4A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FCB9F-751A-42B8-A741-CBF7B2906A89}" type="datetimeFigureOut">
              <a:rPr lang="es-ES" smtClean="0"/>
              <a:pPr/>
              <a:t>05/09/2012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B56AF-A630-4E2C-81BF-78B0BC02E4A4}"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1.bp.blogspot.com/_tfU6oqmEHD8/S6gWgYj9h-I/AAAAAAAAA4I/s72OFzjcY7w/s1600-h/Kahn_philly_invert.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37320" y="1844824"/>
            <a:ext cx="8206680" cy="5013176"/>
          </a:xfrm>
        </p:spPr>
        <p:txBody>
          <a:bodyPr>
            <a:normAutofit/>
          </a:bodyPr>
          <a:lstStyle/>
          <a:p>
            <a:pPr algn="r"/>
            <a:r>
              <a:rPr lang="es-ES" sz="6000" b="1" dirty="0" smtClean="0">
                <a:solidFill>
                  <a:schemeClr val="bg1"/>
                </a:solidFill>
                <a:latin typeface="Cordia New" pitchFamily="34" charset="-34"/>
                <a:cs typeface="Cordia New" pitchFamily="34" charset="-34"/>
              </a:rPr>
              <a:t>TAP F</a:t>
            </a:r>
            <a:br>
              <a:rPr lang="es-ES" sz="6000" b="1"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2012-2013 TARDOR</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ESCOLA TÈCNICA SUPEROR ARQUITECTURA DEL VALLÈS (ETSAV)</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UNIVERSITAT POLITÈCNICA DE CATALUNYA (UPC)</a:t>
            </a:r>
            <a:br>
              <a:rPr lang="es-ES" sz="1600" dirty="0" smtClean="0">
                <a:solidFill>
                  <a:schemeClr val="bg1"/>
                </a:solidFill>
                <a:latin typeface="Cordia New" pitchFamily="34" charset="-34"/>
                <a:cs typeface="Cordia New" pitchFamily="34" charset="-34"/>
              </a:rPr>
            </a:br>
            <a:r>
              <a:rPr lang="es-ES" sz="1600" dirty="0">
                <a:solidFill>
                  <a:schemeClr val="bg1"/>
                </a:solidFill>
                <a:latin typeface="Cordia New" pitchFamily="34" charset="-34"/>
                <a:cs typeface="Cordia New" pitchFamily="34" charset="-34"/>
              </a:rPr>
              <a:t/>
            </a:r>
            <a:br>
              <a:rPr lang="es-ES" sz="1600" dirty="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
            </a:r>
            <a:br>
              <a:rPr lang="es-ES" sz="1600" dirty="0" smtClean="0">
                <a:solidFill>
                  <a:schemeClr val="bg1"/>
                </a:solidFill>
                <a:latin typeface="Cordia New" pitchFamily="34" charset="-34"/>
                <a:cs typeface="Cordia New" pitchFamily="34" charset="-34"/>
              </a:rPr>
            </a:br>
            <a:r>
              <a:rPr lang="es-ES" sz="1000" dirty="0" smtClean="0">
                <a:solidFill>
                  <a:schemeClr val="bg1"/>
                </a:solidFill>
                <a:latin typeface="Cordia New" pitchFamily="34" charset="-34"/>
                <a:cs typeface="Cordia New" pitchFamily="34" charset="-34"/>
              </a:rPr>
              <a:t/>
            </a:r>
            <a:br>
              <a:rPr lang="es-ES" sz="10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PROFESORS </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FRANC FERNÁNDEZ  CARLES LLOP  ROSA RULL</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CONVIDATS</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LLUÍS MILLET  BERTA COLL  MANUEL GAUSA  ANTONIO RAVALLI</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COLABORADORS</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NÚRIA BISBAL  ERIK HERRERA  CATALINA SALVÀ</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
            </a:r>
            <a:br>
              <a:rPr lang="es-ES" sz="1600" dirty="0" smtClean="0">
                <a:solidFill>
                  <a:schemeClr val="bg1"/>
                </a:solidFill>
                <a:latin typeface="Cordia New" pitchFamily="34" charset="-34"/>
                <a:cs typeface="Cordia New" pitchFamily="34" charset="-34"/>
              </a:rPr>
            </a:br>
            <a:r>
              <a:rPr lang="es-ES" sz="1600" dirty="0" smtClean="0">
                <a:solidFill>
                  <a:schemeClr val="bg1"/>
                </a:solidFill>
                <a:latin typeface="Cordia New" pitchFamily="34" charset="-34"/>
                <a:cs typeface="Cordia New" pitchFamily="34" charset="-34"/>
              </a:rPr>
              <a:t/>
            </a:r>
            <a:br>
              <a:rPr lang="es-ES" sz="1600" dirty="0" smtClean="0">
                <a:solidFill>
                  <a:schemeClr val="bg1"/>
                </a:solidFill>
                <a:latin typeface="Cordia New" pitchFamily="34" charset="-34"/>
                <a:cs typeface="Cordia New" pitchFamily="34" charset="-34"/>
              </a:rPr>
            </a:br>
            <a:r>
              <a:rPr lang="pt-BR" sz="1600" dirty="0" smtClean="0">
                <a:solidFill>
                  <a:schemeClr val="bg1"/>
                </a:solidFill>
                <a:latin typeface="Cordia New" pitchFamily="34" charset="-34"/>
                <a:cs typeface="Cordia New" pitchFamily="34" charset="-34"/>
              </a:rPr>
              <a:t>CONVENI  AMB LA CANDIDATURA BARCELONA PIRINEU 2022</a:t>
            </a:r>
            <a:endParaRPr lang="es-ES" sz="1600" dirty="0">
              <a:solidFill>
                <a:schemeClr val="bg1"/>
              </a:solidFill>
              <a:latin typeface="Cordia New" pitchFamily="34" charset="-34"/>
              <a:cs typeface="Cordia New" pitchFamily="34"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74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5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44333" y="620688"/>
            <a:ext cx="8126622"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44333" y="620688"/>
            <a:ext cx="8599667" cy="623731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Elipse"/>
          <p:cNvSpPr/>
          <p:nvPr/>
        </p:nvSpPr>
        <p:spPr>
          <a:xfrm>
            <a:off x="6218646" y="1315151"/>
            <a:ext cx="700379" cy="690015"/>
          </a:xfrm>
          <a:prstGeom prst="ellipse">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2843808" y="3431980"/>
            <a:ext cx="688970" cy="717100"/>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1315023" y="2944497"/>
            <a:ext cx="1728192" cy="646331"/>
          </a:xfrm>
          <a:prstGeom prst="rect">
            <a:avLst/>
          </a:prstGeom>
          <a:noFill/>
        </p:spPr>
        <p:txBody>
          <a:bodyPr wrap="square" rtlCol="0">
            <a:spAutoFit/>
          </a:bodyPr>
          <a:lstStyle/>
          <a:p>
            <a:r>
              <a:rPr lang="es-ES" b="1" dirty="0" smtClean="0">
                <a:solidFill>
                  <a:schemeClr val="accent1">
                    <a:lumMod val="75000"/>
                  </a:schemeClr>
                </a:solidFill>
                <a:latin typeface="Arial" pitchFamily="34" charset="0"/>
                <a:cs typeface="Arial" pitchFamily="34" charset="0"/>
              </a:rPr>
              <a:t>[Vila </a:t>
            </a:r>
            <a:r>
              <a:rPr lang="es-ES" b="1" dirty="0" err="1" smtClean="0">
                <a:solidFill>
                  <a:schemeClr val="accent1">
                    <a:lumMod val="75000"/>
                  </a:schemeClr>
                </a:solidFill>
                <a:latin typeface="Arial" pitchFamily="34" charset="0"/>
                <a:cs typeface="Arial" pitchFamily="34" charset="0"/>
              </a:rPr>
              <a:t>Olimpica</a:t>
            </a:r>
            <a:r>
              <a:rPr lang="es-ES" b="1" dirty="0" smtClean="0">
                <a:solidFill>
                  <a:schemeClr val="accent1">
                    <a:lumMod val="75000"/>
                  </a:schemeClr>
                </a:solidFill>
                <a:latin typeface="Arial" pitchFamily="34" charset="0"/>
                <a:cs typeface="Arial" pitchFamily="34" charset="0"/>
              </a:rPr>
              <a:t>]</a:t>
            </a:r>
            <a:endParaRPr lang="es-ES" b="1" dirty="0">
              <a:solidFill>
                <a:schemeClr val="accent1">
                  <a:lumMod val="75000"/>
                </a:schemeClr>
              </a:solidFill>
              <a:latin typeface="Arial" pitchFamily="34" charset="0"/>
              <a:cs typeface="Arial" pitchFamily="34" charset="0"/>
            </a:endParaRPr>
          </a:p>
        </p:txBody>
      </p:sp>
      <p:sp>
        <p:nvSpPr>
          <p:cNvPr id="13" name="12 CuadroTexto"/>
          <p:cNvSpPr txBox="1"/>
          <p:nvPr/>
        </p:nvSpPr>
        <p:spPr>
          <a:xfrm>
            <a:off x="4556381" y="1198494"/>
            <a:ext cx="1610873" cy="923330"/>
          </a:xfrm>
          <a:prstGeom prst="rect">
            <a:avLst/>
          </a:prstGeom>
          <a:noFill/>
        </p:spPr>
        <p:txBody>
          <a:bodyPr wrap="square" rtlCol="0">
            <a:spAutoFit/>
          </a:bodyPr>
          <a:lstStyle/>
          <a:p>
            <a:pPr algn="ctr"/>
            <a:r>
              <a:rPr lang="es-ES" b="1" dirty="0" smtClean="0">
                <a:solidFill>
                  <a:schemeClr val="accent1">
                    <a:lumMod val="75000"/>
                  </a:schemeClr>
                </a:solidFill>
                <a:latin typeface="Arial" pitchFamily="34" charset="0"/>
                <a:cs typeface="Arial" pitchFamily="34" charset="0"/>
              </a:rPr>
              <a:t>[Porta </a:t>
            </a:r>
            <a:r>
              <a:rPr lang="es-ES" b="1" dirty="0" err="1" smtClean="0">
                <a:solidFill>
                  <a:schemeClr val="accent1">
                    <a:lumMod val="75000"/>
                  </a:schemeClr>
                </a:solidFill>
                <a:latin typeface="Arial" pitchFamily="34" charset="0"/>
                <a:cs typeface="Arial" pitchFamily="34" charset="0"/>
              </a:rPr>
              <a:t>estació</a:t>
            </a:r>
            <a:r>
              <a:rPr lang="es-ES" b="1" dirty="0" smtClean="0">
                <a:solidFill>
                  <a:schemeClr val="accent1">
                    <a:lumMod val="75000"/>
                  </a:schemeClr>
                </a:solidFill>
                <a:latin typeface="Arial" pitchFamily="34" charset="0"/>
                <a:cs typeface="Arial" pitchFamily="34" charset="0"/>
              </a:rPr>
              <a:t> + </a:t>
            </a:r>
            <a:r>
              <a:rPr lang="es-ES" b="1" dirty="0" err="1" smtClean="0">
                <a:solidFill>
                  <a:schemeClr val="accent1">
                    <a:lumMod val="75000"/>
                  </a:schemeClr>
                </a:solidFill>
                <a:latin typeface="Arial" pitchFamily="34" charset="0"/>
                <a:cs typeface="Arial" pitchFamily="34" charset="0"/>
              </a:rPr>
              <a:t>Ecobarri</a:t>
            </a:r>
            <a:r>
              <a:rPr lang="es-ES" b="1" dirty="0" smtClean="0">
                <a:solidFill>
                  <a:schemeClr val="accent1">
                    <a:lumMod val="75000"/>
                  </a:schemeClr>
                </a:solidFill>
                <a:latin typeface="Arial" pitchFamily="34" charset="0"/>
                <a:cs typeface="Arial" pitchFamily="34" charset="0"/>
              </a:rPr>
              <a:t>]</a:t>
            </a:r>
            <a:endParaRPr lang="es-ES" b="1" dirty="0">
              <a:solidFill>
                <a:schemeClr val="accent1">
                  <a:lumMod val="75000"/>
                </a:schemeClr>
              </a:solidFill>
              <a:latin typeface="Arial" pitchFamily="34" charset="0"/>
              <a:cs typeface="Arial" pitchFamily="34" charset="0"/>
            </a:endParaRPr>
          </a:p>
        </p:txBody>
      </p:sp>
      <p:cxnSp>
        <p:nvCxnSpPr>
          <p:cNvPr id="14" name="13 Conector recto"/>
          <p:cNvCxnSpPr/>
          <p:nvPr/>
        </p:nvCxnSpPr>
        <p:spPr>
          <a:xfrm flipV="1">
            <a:off x="3995936" y="3068960"/>
            <a:ext cx="611708" cy="670384"/>
          </a:xfrm>
          <a:prstGeom prst="line">
            <a:avLst/>
          </a:prstGeom>
          <a:ln w="127000">
            <a:solidFill>
              <a:schemeClr val="accent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3491880" y="3734861"/>
            <a:ext cx="504056" cy="54179"/>
          </a:xfrm>
          <a:prstGeom prst="line">
            <a:avLst/>
          </a:prstGeom>
          <a:ln w="127000">
            <a:solidFill>
              <a:schemeClr val="accent1">
                <a:lumMod val="75000"/>
                <a:alpha val="30000"/>
              </a:schemeClr>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685867" y="3693390"/>
            <a:ext cx="2532779" cy="369332"/>
          </a:xfrm>
          <a:prstGeom prst="rect">
            <a:avLst/>
          </a:prstGeom>
          <a:noFill/>
        </p:spPr>
        <p:txBody>
          <a:bodyPr wrap="square" rtlCol="0">
            <a:spAutoFit/>
          </a:bodyPr>
          <a:lstStyle/>
          <a:p>
            <a:pPr algn="ctr"/>
            <a:r>
              <a:rPr lang="es-ES" b="1" dirty="0">
                <a:solidFill>
                  <a:schemeClr val="accent1">
                    <a:lumMod val="75000"/>
                  </a:schemeClr>
                </a:solidFill>
                <a:latin typeface="Arial" pitchFamily="34" charset="0"/>
                <a:cs typeface="Arial" pitchFamily="34" charset="0"/>
              </a:rPr>
              <a:t>[</a:t>
            </a:r>
            <a:r>
              <a:rPr lang="es-ES" b="1" dirty="0" err="1" smtClean="0">
                <a:solidFill>
                  <a:schemeClr val="accent1">
                    <a:lumMod val="75000"/>
                  </a:schemeClr>
                </a:solidFill>
                <a:latin typeface="Arial" pitchFamily="34" charset="0"/>
                <a:cs typeface="Arial" pitchFamily="34" charset="0"/>
              </a:rPr>
              <a:t>Carrer</a:t>
            </a:r>
            <a:r>
              <a:rPr lang="es-ES" b="1" dirty="0" smtClean="0">
                <a:solidFill>
                  <a:schemeClr val="accent1">
                    <a:lumMod val="75000"/>
                  </a:schemeClr>
                </a:solidFill>
                <a:latin typeface="Arial" pitchFamily="34" charset="0"/>
                <a:cs typeface="Arial" pitchFamily="34" charset="0"/>
              </a:rPr>
              <a:t> </a:t>
            </a:r>
            <a:r>
              <a:rPr lang="es-ES" b="1" dirty="0" err="1" smtClean="0">
                <a:solidFill>
                  <a:schemeClr val="accent1">
                    <a:lumMod val="75000"/>
                  </a:schemeClr>
                </a:solidFill>
                <a:latin typeface="Arial" pitchFamily="34" charset="0"/>
                <a:cs typeface="Arial" pitchFamily="34" charset="0"/>
              </a:rPr>
              <a:t>Major</a:t>
            </a:r>
            <a:r>
              <a:rPr lang="es-ES" b="1" dirty="0" smtClean="0">
                <a:solidFill>
                  <a:schemeClr val="accent1">
                    <a:lumMod val="75000"/>
                  </a:schemeClr>
                </a:solidFill>
                <a:latin typeface="Arial" pitchFamily="34" charset="0"/>
                <a:cs typeface="Arial" pitchFamily="34" charset="0"/>
              </a:rPr>
              <a:t>]</a:t>
            </a:r>
            <a:endParaRPr lang="es-ES" b="1" dirty="0">
              <a:solidFill>
                <a:schemeClr val="accent1">
                  <a:lumMod val="75000"/>
                </a:schemeClr>
              </a:solidFill>
              <a:latin typeface="Arial" pitchFamily="34" charset="0"/>
              <a:cs typeface="Arial" pitchFamily="34" charset="0"/>
            </a:endParaRPr>
          </a:p>
        </p:txBody>
      </p:sp>
      <p:sp>
        <p:nvSpPr>
          <p:cNvPr id="19" name="18 Elipse"/>
          <p:cNvSpPr/>
          <p:nvPr/>
        </p:nvSpPr>
        <p:spPr>
          <a:xfrm>
            <a:off x="4550287" y="2937468"/>
            <a:ext cx="310487" cy="323165"/>
          </a:xfrm>
          <a:prstGeom prst="ellipse">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978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C:\Users\Joel\Desktop\TAP F\FOTOS LA MOLINA\selec presentació\IMG_114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512" y="4587033"/>
            <a:ext cx="2990769" cy="2159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Joel\Desktop\TAP F\FOTOS LA MOLINA\selec presentació\IMG_114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57579" y="4587032"/>
            <a:ext cx="2990769" cy="2159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oel\Desktop\TAP F\FOTOS LA MOLINA\IMG_114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6719" y="4581128"/>
            <a:ext cx="2990769" cy="215999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000421" y="154325"/>
            <a:ext cx="5107067" cy="400110"/>
          </a:xfrm>
          <a:prstGeom prst="rect">
            <a:avLst/>
          </a:prstGeom>
          <a:noFill/>
        </p:spPr>
        <p:txBody>
          <a:bodyPr wrap="square" rtlCol="0">
            <a:spAutoFit/>
          </a:bodyPr>
          <a:lstStyle/>
          <a:p>
            <a:pPr algn="r"/>
            <a:r>
              <a:rPr lang="es-ES" sz="2000" b="1" dirty="0" smtClean="0">
                <a:solidFill>
                  <a:srgbClr val="808000"/>
                </a:solidFill>
                <a:latin typeface="Arial" pitchFamily="34" charset="0"/>
                <a:cs typeface="Arial" pitchFamily="34" charset="0"/>
              </a:rPr>
              <a:t> </a:t>
            </a:r>
            <a:r>
              <a:rPr lang="es-ES" sz="2000" b="1" dirty="0" smtClean="0">
                <a:solidFill>
                  <a:schemeClr val="accent1">
                    <a:lumMod val="75000"/>
                  </a:schemeClr>
                </a:solidFill>
                <a:latin typeface="Arial" pitchFamily="34" charset="0"/>
                <a:cs typeface="Arial" pitchFamily="34" charset="0"/>
              </a:rPr>
              <a:t>[</a:t>
            </a:r>
            <a:r>
              <a:rPr lang="es-ES" sz="2000" b="1" dirty="0" err="1" smtClean="0">
                <a:solidFill>
                  <a:schemeClr val="accent1">
                    <a:lumMod val="75000"/>
                  </a:schemeClr>
                </a:solidFill>
                <a:latin typeface="Arial" pitchFamily="34" charset="0"/>
                <a:cs typeface="Arial" pitchFamily="34" charset="0"/>
              </a:rPr>
              <a:t>Estació</a:t>
            </a:r>
            <a:r>
              <a:rPr lang="es-ES" sz="2000" b="1" dirty="0" smtClean="0">
                <a:solidFill>
                  <a:schemeClr val="accent1">
                    <a:lumMod val="75000"/>
                  </a:schemeClr>
                </a:solidFill>
                <a:latin typeface="Arial" pitchFamily="34" charset="0"/>
                <a:cs typeface="Arial" pitchFamily="34" charset="0"/>
              </a:rPr>
              <a:t> -Porta]</a:t>
            </a:r>
            <a:endParaRPr lang="es-ES" sz="2000" b="1" dirty="0">
              <a:solidFill>
                <a:schemeClr val="accent1">
                  <a:lumMod val="75000"/>
                </a:schemeClr>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19732" y="836712"/>
            <a:ext cx="6428883" cy="319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18792777">
            <a:off x="5615133" y="2864480"/>
            <a:ext cx="724729" cy="549523"/>
          </a:xfrm>
          <a:custGeom>
            <a:avLst/>
            <a:gdLst>
              <a:gd name="connsiteX0" fmla="*/ 0 w 608615"/>
              <a:gd name="connsiteY0" fmla="*/ 0 h 464527"/>
              <a:gd name="connsiteX1" fmla="*/ 608615 w 608615"/>
              <a:gd name="connsiteY1" fmla="*/ 0 h 464527"/>
              <a:gd name="connsiteX2" fmla="*/ 608615 w 608615"/>
              <a:gd name="connsiteY2" fmla="*/ 464527 h 464527"/>
              <a:gd name="connsiteX3" fmla="*/ 0 w 608615"/>
              <a:gd name="connsiteY3" fmla="*/ 464527 h 464527"/>
              <a:gd name="connsiteX4" fmla="*/ 0 w 608615"/>
              <a:gd name="connsiteY4" fmla="*/ 0 h 464527"/>
              <a:gd name="connsiteX0" fmla="*/ 0 w 608615"/>
              <a:gd name="connsiteY0" fmla="*/ 0 h 464527"/>
              <a:gd name="connsiteX1" fmla="*/ 608615 w 608615"/>
              <a:gd name="connsiteY1" fmla="*/ 0 h 464527"/>
              <a:gd name="connsiteX2" fmla="*/ 494803 w 608615"/>
              <a:gd name="connsiteY2" fmla="*/ 440760 h 464527"/>
              <a:gd name="connsiteX3" fmla="*/ 0 w 608615"/>
              <a:gd name="connsiteY3" fmla="*/ 464527 h 464527"/>
              <a:gd name="connsiteX4" fmla="*/ 0 w 608615"/>
              <a:gd name="connsiteY4" fmla="*/ 0 h 464527"/>
              <a:gd name="connsiteX0" fmla="*/ 0 w 680356"/>
              <a:gd name="connsiteY0" fmla="*/ 0 h 464527"/>
              <a:gd name="connsiteX1" fmla="*/ 680356 w 680356"/>
              <a:gd name="connsiteY1" fmla="*/ 76361 h 464527"/>
              <a:gd name="connsiteX2" fmla="*/ 494803 w 680356"/>
              <a:gd name="connsiteY2" fmla="*/ 440760 h 464527"/>
              <a:gd name="connsiteX3" fmla="*/ 0 w 680356"/>
              <a:gd name="connsiteY3" fmla="*/ 464527 h 464527"/>
              <a:gd name="connsiteX4" fmla="*/ 0 w 680356"/>
              <a:gd name="connsiteY4" fmla="*/ 0 h 464527"/>
              <a:gd name="connsiteX0" fmla="*/ 0 w 680356"/>
              <a:gd name="connsiteY0" fmla="*/ 0 h 464527"/>
              <a:gd name="connsiteX1" fmla="*/ 680356 w 680356"/>
              <a:gd name="connsiteY1" fmla="*/ 76361 h 464527"/>
              <a:gd name="connsiteX2" fmla="*/ 494803 w 680356"/>
              <a:gd name="connsiteY2" fmla="*/ 440760 h 464527"/>
              <a:gd name="connsiteX3" fmla="*/ 0 w 680356"/>
              <a:gd name="connsiteY3" fmla="*/ 464527 h 464527"/>
              <a:gd name="connsiteX4" fmla="*/ 0 w 680356"/>
              <a:gd name="connsiteY4" fmla="*/ 0 h 464527"/>
              <a:gd name="connsiteX0" fmla="*/ 5681 w 686037"/>
              <a:gd name="connsiteY0" fmla="*/ 0 h 440760"/>
              <a:gd name="connsiteX1" fmla="*/ 686037 w 686037"/>
              <a:gd name="connsiteY1" fmla="*/ 76361 h 440760"/>
              <a:gd name="connsiteX2" fmla="*/ 500484 w 686037"/>
              <a:gd name="connsiteY2" fmla="*/ 440760 h 440760"/>
              <a:gd name="connsiteX3" fmla="*/ 0 w 686037"/>
              <a:gd name="connsiteY3" fmla="*/ 430657 h 440760"/>
              <a:gd name="connsiteX4" fmla="*/ 5681 w 686037"/>
              <a:gd name="connsiteY4" fmla="*/ 0 h 440760"/>
              <a:gd name="connsiteX0" fmla="*/ 5681 w 686037"/>
              <a:gd name="connsiteY0" fmla="*/ 0 h 458865"/>
              <a:gd name="connsiteX1" fmla="*/ 686037 w 686037"/>
              <a:gd name="connsiteY1" fmla="*/ 76361 h 458865"/>
              <a:gd name="connsiteX2" fmla="*/ 500484 w 686037"/>
              <a:gd name="connsiteY2" fmla="*/ 440760 h 458865"/>
              <a:gd name="connsiteX3" fmla="*/ 0 w 686037"/>
              <a:gd name="connsiteY3" fmla="*/ 430657 h 458865"/>
              <a:gd name="connsiteX4" fmla="*/ 5681 w 686037"/>
              <a:gd name="connsiteY4" fmla="*/ 0 h 458865"/>
              <a:gd name="connsiteX0" fmla="*/ 841 w 686037"/>
              <a:gd name="connsiteY0" fmla="*/ 0 h 519662"/>
              <a:gd name="connsiteX1" fmla="*/ 686037 w 686037"/>
              <a:gd name="connsiteY1" fmla="*/ 137158 h 519662"/>
              <a:gd name="connsiteX2" fmla="*/ 500484 w 686037"/>
              <a:gd name="connsiteY2" fmla="*/ 501557 h 519662"/>
              <a:gd name="connsiteX3" fmla="*/ 0 w 686037"/>
              <a:gd name="connsiteY3" fmla="*/ 491454 h 519662"/>
              <a:gd name="connsiteX4" fmla="*/ 841 w 686037"/>
              <a:gd name="connsiteY4" fmla="*/ 0 h 519662"/>
              <a:gd name="connsiteX0" fmla="*/ 841 w 686037"/>
              <a:gd name="connsiteY0" fmla="*/ 0 h 519662"/>
              <a:gd name="connsiteX1" fmla="*/ 686037 w 686037"/>
              <a:gd name="connsiteY1" fmla="*/ 137158 h 519662"/>
              <a:gd name="connsiteX2" fmla="*/ 500484 w 686037"/>
              <a:gd name="connsiteY2" fmla="*/ 501557 h 519662"/>
              <a:gd name="connsiteX3" fmla="*/ 0 w 686037"/>
              <a:gd name="connsiteY3" fmla="*/ 491454 h 519662"/>
              <a:gd name="connsiteX4" fmla="*/ 841 w 686037"/>
              <a:gd name="connsiteY4" fmla="*/ 0 h 519662"/>
              <a:gd name="connsiteX0" fmla="*/ 27661 w 712857"/>
              <a:gd name="connsiteY0" fmla="*/ 0 h 519662"/>
              <a:gd name="connsiteX1" fmla="*/ 712857 w 712857"/>
              <a:gd name="connsiteY1" fmla="*/ 137158 h 519662"/>
              <a:gd name="connsiteX2" fmla="*/ 527304 w 712857"/>
              <a:gd name="connsiteY2" fmla="*/ 501557 h 519662"/>
              <a:gd name="connsiteX3" fmla="*/ 26820 w 712857"/>
              <a:gd name="connsiteY3" fmla="*/ 491454 h 519662"/>
              <a:gd name="connsiteX4" fmla="*/ 27661 w 712857"/>
              <a:gd name="connsiteY4" fmla="*/ 0 h 519662"/>
              <a:gd name="connsiteX0" fmla="*/ 27661 w 712857"/>
              <a:gd name="connsiteY0" fmla="*/ 0 h 549311"/>
              <a:gd name="connsiteX1" fmla="*/ 712857 w 712857"/>
              <a:gd name="connsiteY1" fmla="*/ 137158 h 549311"/>
              <a:gd name="connsiteX2" fmla="*/ 546030 w 712857"/>
              <a:gd name="connsiteY2" fmla="*/ 549311 h 549311"/>
              <a:gd name="connsiteX3" fmla="*/ 26820 w 712857"/>
              <a:gd name="connsiteY3" fmla="*/ 491454 h 549311"/>
              <a:gd name="connsiteX4" fmla="*/ 27661 w 712857"/>
              <a:gd name="connsiteY4" fmla="*/ 0 h 549311"/>
              <a:gd name="connsiteX0" fmla="*/ 27661 w 712857"/>
              <a:gd name="connsiteY0" fmla="*/ 0 h 550287"/>
              <a:gd name="connsiteX1" fmla="*/ 712857 w 712857"/>
              <a:gd name="connsiteY1" fmla="*/ 137158 h 550287"/>
              <a:gd name="connsiteX2" fmla="*/ 546030 w 712857"/>
              <a:gd name="connsiteY2" fmla="*/ 549311 h 550287"/>
              <a:gd name="connsiteX3" fmla="*/ 26820 w 712857"/>
              <a:gd name="connsiteY3" fmla="*/ 491454 h 550287"/>
              <a:gd name="connsiteX4" fmla="*/ 27661 w 712857"/>
              <a:gd name="connsiteY4" fmla="*/ 0 h 550287"/>
              <a:gd name="connsiteX0" fmla="*/ 39533 w 724729"/>
              <a:gd name="connsiteY0" fmla="*/ 0 h 549523"/>
              <a:gd name="connsiteX1" fmla="*/ 724729 w 724729"/>
              <a:gd name="connsiteY1" fmla="*/ 137158 h 549523"/>
              <a:gd name="connsiteX2" fmla="*/ 557902 w 724729"/>
              <a:gd name="connsiteY2" fmla="*/ 549311 h 549523"/>
              <a:gd name="connsiteX3" fmla="*/ 6082 w 724729"/>
              <a:gd name="connsiteY3" fmla="*/ 456744 h 549523"/>
              <a:gd name="connsiteX4" fmla="*/ 39533 w 724729"/>
              <a:gd name="connsiteY4" fmla="*/ 0 h 54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29" h="549523">
                <a:moveTo>
                  <a:pt x="39533" y="0"/>
                </a:moveTo>
                <a:cubicBezTo>
                  <a:pt x="326629" y="108198"/>
                  <a:pt x="496330" y="91439"/>
                  <a:pt x="724729" y="137158"/>
                </a:cubicBezTo>
                <a:cubicBezTo>
                  <a:pt x="638692" y="385901"/>
                  <a:pt x="619753" y="427845"/>
                  <a:pt x="557902" y="549311"/>
                </a:cubicBezTo>
                <a:cubicBezTo>
                  <a:pt x="175232" y="552686"/>
                  <a:pt x="225084" y="515648"/>
                  <a:pt x="6082" y="456744"/>
                </a:cubicBezTo>
                <a:cubicBezTo>
                  <a:pt x="7976" y="313192"/>
                  <a:pt x="-23159" y="148393"/>
                  <a:pt x="39533" y="0"/>
                </a:cubicBezTo>
                <a:close/>
              </a:path>
            </a:pathLst>
          </a:custGeom>
          <a:solidFill>
            <a:schemeClr val="accent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767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C:\Users\Joel\Desktop\TAP F\FOTOS LA MOLINA\selec presentació\IMG_122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24275" y="4365104"/>
            <a:ext cx="146215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oel\Desktop\TAP F\FOTOS LA MOLINA\selec presentació\IMG_122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95490" y="4365105"/>
            <a:ext cx="1462154" cy="2375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oel\Desktop\TAP F\FOTOS LA MOLINA\selec presentació\IMG_122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20" y="4365104"/>
            <a:ext cx="146215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Joel\Desktop\TAP F\FOTOS LA MOLINA\selec presentació\IMG_1228.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81846" y="4365104"/>
            <a:ext cx="146215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oel\Desktop\TAP F\FOTOS LA MOLINA\selec presentació\IMG_1226.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53223" y="4365104"/>
            <a:ext cx="146215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oel\Desktop\TAP F\FOTOS LA MOLINA\selec presentació\IMG_1218.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566705" y="4374308"/>
            <a:ext cx="1462154" cy="237600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027986" y="148570"/>
            <a:ext cx="5107067" cy="400110"/>
          </a:xfrm>
          <a:prstGeom prst="rect">
            <a:avLst/>
          </a:prstGeom>
          <a:noFill/>
        </p:spPr>
        <p:txBody>
          <a:bodyPr wrap="square" rtlCol="0">
            <a:spAutoFit/>
          </a:bodyPr>
          <a:lstStyle/>
          <a:p>
            <a:pPr algn="r"/>
            <a:r>
              <a:rPr lang="es-ES" sz="2000" b="1" dirty="0" smtClean="0">
                <a:solidFill>
                  <a:srgbClr val="808000"/>
                </a:solidFill>
                <a:latin typeface="Arial" pitchFamily="34" charset="0"/>
                <a:cs typeface="Arial" pitchFamily="34" charset="0"/>
              </a:rPr>
              <a:t> </a:t>
            </a:r>
            <a:r>
              <a:rPr lang="es-ES" sz="2000" b="1" dirty="0" smtClean="0">
                <a:solidFill>
                  <a:schemeClr val="accent1">
                    <a:lumMod val="75000"/>
                  </a:schemeClr>
                </a:solidFill>
                <a:latin typeface="Arial" pitchFamily="34" charset="0"/>
                <a:cs typeface="Arial" pitchFamily="34" charset="0"/>
              </a:rPr>
              <a:t>[</a:t>
            </a:r>
            <a:r>
              <a:rPr lang="es-ES" sz="2000" b="1" dirty="0" err="1" smtClean="0">
                <a:solidFill>
                  <a:schemeClr val="accent1">
                    <a:lumMod val="75000"/>
                  </a:schemeClr>
                </a:solidFill>
                <a:latin typeface="Arial" pitchFamily="34" charset="0"/>
                <a:cs typeface="Arial" pitchFamily="34" charset="0"/>
              </a:rPr>
              <a:t>Ecobarri</a:t>
            </a:r>
            <a:r>
              <a:rPr lang="es-ES" sz="2000" b="1" dirty="0" smtClean="0">
                <a:solidFill>
                  <a:schemeClr val="accent1">
                    <a:lumMod val="75000"/>
                  </a:schemeClr>
                </a:solidFill>
                <a:latin typeface="Arial" pitchFamily="34" charset="0"/>
                <a:cs typeface="Arial" pitchFamily="34" charset="0"/>
              </a:rPr>
              <a:t>]</a:t>
            </a:r>
            <a:endParaRPr lang="es-ES" sz="2000" b="1" dirty="0">
              <a:solidFill>
                <a:schemeClr val="accent1">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219732" y="836712"/>
            <a:ext cx="6428883" cy="319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rot="2822293">
            <a:off x="4314896" y="1333410"/>
            <a:ext cx="2076559" cy="1423175"/>
          </a:xfrm>
          <a:custGeom>
            <a:avLst/>
            <a:gdLst>
              <a:gd name="connsiteX0" fmla="*/ 0 w 2066188"/>
              <a:gd name="connsiteY0" fmla="*/ 0 h 1313780"/>
              <a:gd name="connsiteX1" fmla="*/ 2066188 w 2066188"/>
              <a:gd name="connsiteY1" fmla="*/ 0 h 1313780"/>
              <a:gd name="connsiteX2" fmla="*/ 2066188 w 2066188"/>
              <a:gd name="connsiteY2" fmla="*/ 1313780 h 1313780"/>
              <a:gd name="connsiteX3" fmla="*/ 0 w 2066188"/>
              <a:gd name="connsiteY3" fmla="*/ 1313780 h 1313780"/>
              <a:gd name="connsiteX4" fmla="*/ 0 w 2066188"/>
              <a:gd name="connsiteY4" fmla="*/ 0 h 1313780"/>
              <a:gd name="connsiteX0" fmla="*/ 0 w 2076559"/>
              <a:gd name="connsiteY0" fmla="*/ 276687 h 1313780"/>
              <a:gd name="connsiteX1" fmla="*/ 2076559 w 2076559"/>
              <a:gd name="connsiteY1" fmla="*/ 0 h 1313780"/>
              <a:gd name="connsiteX2" fmla="*/ 2076559 w 2076559"/>
              <a:gd name="connsiteY2" fmla="*/ 1313780 h 1313780"/>
              <a:gd name="connsiteX3" fmla="*/ 10371 w 2076559"/>
              <a:gd name="connsiteY3" fmla="*/ 1313780 h 1313780"/>
              <a:gd name="connsiteX4" fmla="*/ 0 w 2076559"/>
              <a:gd name="connsiteY4" fmla="*/ 276687 h 1313780"/>
              <a:gd name="connsiteX0" fmla="*/ 0 w 2076559"/>
              <a:gd name="connsiteY0" fmla="*/ 276687 h 1313780"/>
              <a:gd name="connsiteX1" fmla="*/ 2076559 w 2076559"/>
              <a:gd name="connsiteY1" fmla="*/ 0 h 1313780"/>
              <a:gd name="connsiteX2" fmla="*/ 2076559 w 2076559"/>
              <a:gd name="connsiteY2" fmla="*/ 1313780 h 1313780"/>
              <a:gd name="connsiteX3" fmla="*/ 10371 w 2076559"/>
              <a:gd name="connsiteY3" fmla="*/ 1313780 h 1313780"/>
              <a:gd name="connsiteX4" fmla="*/ 0 w 2076559"/>
              <a:gd name="connsiteY4" fmla="*/ 276687 h 1313780"/>
              <a:gd name="connsiteX0" fmla="*/ 0 w 2076559"/>
              <a:gd name="connsiteY0" fmla="*/ 386082 h 1423175"/>
              <a:gd name="connsiteX1" fmla="*/ 1931137 w 2076559"/>
              <a:gd name="connsiteY1" fmla="*/ 0 h 1423175"/>
              <a:gd name="connsiteX2" fmla="*/ 2076559 w 2076559"/>
              <a:gd name="connsiteY2" fmla="*/ 1423175 h 1423175"/>
              <a:gd name="connsiteX3" fmla="*/ 10371 w 2076559"/>
              <a:gd name="connsiteY3" fmla="*/ 1423175 h 1423175"/>
              <a:gd name="connsiteX4" fmla="*/ 0 w 2076559"/>
              <a:gd name="connsiteY4" fmla="*/ 386082 h 1423175"/>
              <a:gd name="connsiteX0" fmla="*/ 0 w 2076559"/>
              <a:gd name="connsiteY0" fmla="*/ 386082 h 1423175"/>
              <a:gd name="connsiteX1" fmla="*/ 1931137 w 2076559"/>
              <a:gd name="connsiteY1" fmla="*/ 0 h 1423175"/>
              <a:gd name="connsiteX2" fmla="*/ 2076559 w 2076559"/>
              <a:gd name="connsiteY2" fmla="*/ 1423175 h 1423175"/>
              <a:gd name="connsiteX3" fmla="*/ 10371 w 2076559"/>
              <a:gd name="connsiteY3" fmla="*/ 1423175 h 1423175"/>
              <a:gd name="connsiteX4" fmla="*/ 0 w 2076559"/>
              <a:gd name="connsiteY4" fmla="*/ 386082 h 1423175"/>
              <a:gd name="connsiteX0" fmla="*/ 0 w 2076559"/>
              <a:gd name="connsiteY0" fmla="*/ 386082 h 1423175"/>
              <a:gd name="connsiteX1" fmla="*/ 1931137 w 2076559"/>
              <a:gd name="connsiteY1" fmla="*/ 0 h 1423175"/>
              <a:gd name="connsiteX2" fmla="*/ 2076559 w 2076559"/>
              <a:gd name="connsiteY2" fmla="*/ 1423175 h 1423175"/>
              <a:gd name="connsiteX3" fmla="*/ 90663 w 2076559"/>
              <a:gd name="connsiteY3" fmla="*/ 1406839 h 1423175"/>
              <a:gd name="connsiteX4" fmla="*/ 0 w 2076559"/>
              <a:gd name="connsiteY4" fmla="*/ 386082 h 1423175"/>
              <a:gd name="connsiteX0" fmla="*/ 0 w 2076559"/>
              <a:gd name="connsiteY0" fmla="*/ 386082 h 1423175"/>
              <a:gd name="connsiteX1" fmla="*/ 1931137 w 2076559"/>
              <a:gd name="connsiteY1" fmla="*/ 0 h 1423175"/>
              <a:gd name="connsiteX2" fmla="*/ 2076559 w 2076559"/>
              <a:gd name="connsiteY2" fmla="*/ 1423175 h 1423175"/>
              <a:gd name="connsiteX3" fmla="*/ 90663 w 2076559"/>
              <a:gd name="connsiteY3" fmla="*/ 1406839 h 1423175"/>
              <a:gd name="connsiteX4" fmla="*/ 0 w 2076559"/>
              <a:gd name="connsiteY4" fmla="*/ 386082 h 1423175"/>
              <a:gd name="connsiteX0" fmla="*/ 0 w 2076559"/>
              <a:gd name="connsiteY0" fmla="*/ 386082 h 1423175"/>
              <a:gd name="connsiteX1" fmla="*/ 1931137 w 2076559"/>
              <a:gd name="connsiteY1" fmla="*/ 0 h 1423175"/>
              <a:gd name="connsiteX2" fmla="*/ 2076559 w 2076559"/>
              <a:gd name="connsiteY2" fmla="*/ 1423175 h 1423175"/>
              <a:gd name="connsiteX3" fmla="*/ 171914 w 2076559"/>
              <a:gd name="connsiteY3" fmla="*/ 1417426 h 1423175"/>
              <a:gd name="connsiteX4" fmla="*/ 0 w 2076559"/>
              <a:gd name="connsiteY4" fmla="*/ 386082 h 1423175"/>
              <a:gd name="connsiteX0" fmla="*/ 0 w 2076559"/>
              <a:gd name="connsiteY0" fmla="*/ 386082 h 1423175"/>
              <a:gd name="connsiteX1" fmla="*/ 1931137 w 2076559"/>
              <a:gd name="connsiteY1" fmla="*/ 0 h 1423175"/>
              <a:gd name="connsiteX2" fmla="*/ 2076559 w 2076559"/>
              <a:gd name="connsiteY2" fmla="*/ 1423175 h 1423175"/>
              <a:gd name="connsiteX3" fmla="*/ 171914 w 2076559"/>
              <a:gd name="connsiteY3" fmla="*/ 1417426 h 1423175"/>
              <a:gd name="connsiteX4" fmla="*/ 0 w 2076559"/>
              <a:gd name="connsiteY4" fmla="*/ 386082 h 142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559" h="1423175">
                <a:moveTo>
                  <a:pt x="0" y="386082"/>
                </a:moveTo>
                <a:cubicBezTo>
                  <a:pt x="604228" y="94799"/>
                  <a:pt x="1238951" y="92229"/>
                  <a:pt x="1931137" y="0"/>
                </a:cubicBezTo>
                <a:cubicBezTo>
                  <a:pt x="2088480" y="692920"/>
                  <a:pt x="2028085" y="948783"/>
                  <a:pt x="2076559" y="1423175"/>
                </a:cubicBezTo>
                <a:lnTo>
                  <a:pt x="171914" y="1417426"/>
                </a:lnTo>
                <a:cubicBezTo>
                  <a:pt x="-49432" y="1198548"/>
                  <a:pt x="30221" y="726334"/>
                  <a:pt x="0" y="386082"/>
                </a:cubicBezTo>
                <a:close/>
              </a:path>
            </a:pathLst>
          </a:custGeom>
          <a:solidFill>
            <a:schemeClr val="accent1">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4081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8" name="Picture 4" descr="C:\Users\Joel\Desktop\TAP F\FOTOS LA MOLINA\selec presentació\IMG_1289b.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4869160"/>
            <a:ext cx="2940498" cy="19188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018974" y="148570"/>
            <a:ext cx="5107067" cy="400110"/>
          </a:xfrm>
          <a:prstGeom prst="rect">
            <a:avLst/>
          </a:prstGeom>
          <a:noFill/>
        </p:spPr>
        <p:txBody>
          <a:bodyPr wrap="square" rtlCol="0">
            <a:spAutoFit/>
          </a:bodyPr>
          <a:lstStyle/>
          <a:p>
            <a:pPr algn="r"/>
            <a:r>
              <a:rPr lang="es-ES" sz="2000" b="1" dirty="0" smtClean="0">
                <a:solidFill>
                  <a:srgbClr val="808000"/>
                </a:solidFill>
                <a:latin typeface="Arial" pitchFamily="34" charset="0"/>
                <a:cs typeface="Arial" pitchFamily="34" charset="0"/>
              </a:rPr>
              <a:t> </a:t>
            </a:r>
            <a:r>
              <a:rPr lang="es-ES" sz="2000" b="1" dirty="0" smtClean="0">
                <a:solidFill>
                  <a:schemeClr val="accent1">
                    <a:lumMod val="75000"/>
                  </a:schemeClr>
                </a:solidFill>
                <a:latin typeface="Arial" pitchFamily="34" charset="0"/>
                <a:cs typeface="Arial" pitchFamily="34" charset="0"/>
              </a:rPr>
              <a:t>[</a:t>
            </a:r>
            <a:r>
              <a:rPr lang="es-ES" sz="2000" b="1" dirty="0" err="1" smtClean="0">
                <a:solidFill>
                  <a:schemeClr val="accent1">
                    <a:lumMod val="75000"/>
                  </a:schemeClr>
                </a:solidFill>
                <a:latin typeface="Arial" pitchFamily="34" charset="0"/>
                <a:cs typeface="Arial" pitchFamily="34" charset="0"/>
              </a:rPr>
              <a:t>Carrer</a:t>
            </a:r>
            <a:r>
              <a:rPr lang="es-ES" sz="2000" b="1" dirty="0" smtClean="0">
                <a:solidFill>
                  <a:schemeClr val="accent1">
                    <a:lumMod val="75000"/>
                  </a:schemeClr>
                </a:solidFill>
                <a:latin typeface="Arial" pitchFamily="34" charset="0"/>
                <a:cs typeface="Arial" pitchFamily="34" charset="0"/>
              </a:rPr>
              <a:t> </a:t>
            </a:r>
            <a:r>
              <a:rPr lang="es-ES" sz="2000" b="1" dirty="0" err="1" smtClean="0">
                <a:solidFill>
                  <a:schemeClr val="accent1">
                    <a:lumMod val="75000"/>
                  </a:schemeClr>
                </a:solidFill>
                <a:latin typeface="Arial" pitchFamily="34" charset="0"/>
                <a:cs typeface="Arial" pitchFamily="34" charset="0"/>
              </a:rPr>
              <a:t>Major</a:t>
            </a:r>
            <a:r>
              <a:rPr lang="es-ES" sz="2000" b="1" dirty="0" smtClean="0">
                <a:solidFill>
                  <a:schemeClr val="accent1">
                    <a:lumMod val="75000"/>
                  </a:schemeClr>
                </a:solidFill>
                <a:latin typeface="Arial" pitchFamily="34" charset="0"/>
                <a:cs typeface="Arial" pitchFamily="34" charset="0"/>
              </a:rPr>
              <a:t>]</a:t>
            </a:r>
            <a:endParaRPr lang="es-ES" sz="2000" b="1" dirty="0">
              <a:solidFill>
                <a:schemeClr val="accent1">
                  <a:lumMod val="75000"/>
                </a:schemeClr>
              </a:solidFill>
              <a:latin typeface="Arial" pitchFamily="34" charset="0"/>
              <a:cs typeface="Arial" pitchFamily="34" charset="0"/>
            </a:endParaRPr>
          </a:p>
        </p:txBody>
      </p:sp>
      <p:pic>
        <p:nvPicPr>
          <p:cNvPr id="5122" name="Picture 2" descr="C:\Users\Joel\Dropbox\03_ETSAV-TAPf\04_IMATGES\01_La Molina-Masella\2012-03-28_VO La Molin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40498" y="4869160"/>
            <a:ext cx="6185543" cy="191505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57" t="5857" r="6160" b="5857"/>
          <a:stretch/>
        </p:blipFill>
        <p:spPr bwMode="auto">
          <a:xfrm>
            <a:off x="0" y="817880"/>
            <a:ext cx="9180632" cy="3576699"/>
          </a:xfrm>
          <a:prstGeom prst="rect">
            <a:avLst/>
          </a:prstGeom>
          <a:noFill/>
          <a:ln w="1270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orma libre"/>
          <p:cNvSpPr/>
          <p:nvPr/>
        </p:nvSpPr>
        <p:spPr>
          <a:xfrm>
            <a:off x="2011680" y="1741018"/>
            <a:ext cx="3511296" cy="1682496"/>
          </a:xfrm>
          <a:custGeom>
            <a:avLst/>
            <a:gdLst>
              <a:gd name="connsiteX0" fmla="*/ 0 w 3511296"/>
              <a:gd name="connsiteY0" fmla="*/ 1682496 h 1682496"/>
              <a:gd name="connsiteX1" fmla="*/ 1148486 w 3511296"/>
              <a:gd name="connsiteY1" fmla="*/ 1338681 h 1682496"/>
              <a:gd name="connsiteX2" fmla="*/ 1609344 w 3511296"/>
              <a:gd name="connsiteY2" fmla="*/ 1375257 h 1682496"/>
              <a:gd name="connsiteX3" fmla="*/ 1872691 w 3511296"/>
              <a:gd name="connsiteY3" fmla="*/ 1536192 h 1682496"/>
              <a:gd name="connsiteX4" fmla="*/ 2318918 w 3511296"/>
              <a:gd name="connsiteY4" fmla="*/ 1250899 h 1682496"/>
              <a:gd name="connsiteX5" fmla="*/ 2874874 w 3511296"/>
              <a:gd name="connsiteY5" fmla="*/ 709574 h 1682496"/>
              <a:gd name="connsiteX6" fmla="*/ 2787091 w 3511296"/>
              <a:gd name="connsiteY6" fmla="*/ 563270 h 1682496"/>
              <a:gd name="connsiteX7" fmla="*/ 3511296 w 3511296"/>
              <a:gd name="connsiteY7" fmla="*/ 0 h 16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1296" h="1682496">
                <a:moveTo>
                  <a:pt x="0" y="1682496"/>
                </a:moveTo>
                <a:lnTo>
                  <a:pt x="1148486" y="1338681"/>
                </a:lnTo>
                <a:lnTo>
                  <a:pt x="1609344" y="1375257"/>
                </a:lnTo>
                <a:lnTo>
                  <a:pt x="1872691" y="1536192"/>
                </a:lnTo>
                <a:lnTo>
                  <a:pt x="2318918" y="1250899"/>
                </a:lnTo>
                <a:lnTo>
                  <a:pt x="2874874" y="709574"/>
                </a:lnTo>
                <a:lnTo>
                  <a:pt x="2787091" y="563270"/>
                </a:lnTo>
                <a:lnTo>
                  <a:pt x="3511296" y="0"/>
                </a:lnTo>
              </a:path>
            </a:pathLst>
          </a:custGeom>
          <a:noFill/>
          <a:ln w="203200">
            <a:solidFill>
              <a:schemeClr val="accent1">
                <a:lumMod val="75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1584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CuadroTexto"/>
          <p:cNvSpPr txBox="1"/>
          <p:nvPr/>
        </p:nvSpPr>
        <p:spPr>
          <a:xfrm>
            <a:off x="4018974" y="148570"/>
            <a:ext cx="5107067" cy="400110"/>
          </a:xfrm>
          <a:prstGeom prst="rect">
            <a:avLst/>
          </a:prstGeom>
          <a:noFill/>
        </p:spPr>
        <p:txBody>
          <a:bodyPr wrap="square" rtlCol="0">
            <a:spAutoFit/>
          </a:bodyPr>
          <a:lstStyle/>
          <a:p>
            <a:pPr algn="r"/>
            <a:r>
              <a:rPr lang="es-ES" sz="2000" b="1" dirty="0" smtClean="0">
                <a:solidFill>
                  <a:srgbClr val="808000"/>
                </a:solidFill>
                <a:latin typeface="Arial" pitchFamily="34" charset="0"/>
                <a:cs typeface="Arial" pitchFamily="34" charset="0"/>
              </a:rPr>
              <a:t> </a:t>
            </a:r>
            <a:r>
              <a:rPr lang="es-ES" sz="2000" b="1" dirty="0" smtClean="0">
                <a:solidFill>
                  <a:schemeClr val="accent1">
                    <a:lumMod val="75000"/>
                  </a:schemeClr>
                </a:solidFill>
                <a:latin typeface="Arial" pitchFamily="34" charset="0"/>
                <a:cs typeface="Arial" pitchFamily="34" charset="0"/>
              </a:rPr>
              <a:t>[Vila </a:t>
            </a:r>
            <a:r>
              <a:rPr lang="es-ES" sz="2000" b="1" dirty="0" err="1" smtClean="0">
                <a:solidFill>
                  <a:schemeClr val="accent1">
                    <a:lumMod val="75000"/>
                  </a:schemeClr>
                </a:solidFill>
                <a:latin typeface="Arial" pitchFamily="34" charset="0"/>
                <a:cs typeface="Arial" pitchFamily="34" charset="0"/>
              </a:rPr>
              <a:t>Olimpica</a:t>
            </a:r>
            <a:r>
              <a:rPr lang="es-ES" sz="2000" b="1" dirty="0" smtClean="0">
                <a:solidFill>
                  <a:schemeClr val="accent1">
                    <a:lumMod val="75000"/>
                  </a:schemeClr>
                </a:solidFill>
                <a:latin typeface="Arial" pitchFamily="34" charset="0"/>
                <a:cs typeface="Arial" pitchFamily="34" charset="0"/>
              </a:rPr>
              <a:t>]</a:t>
            </a:r>
            <a:endParaRPr lang="es-ES" sz="2000" b="1" dirty="0">
              <a:solidFill>
                <a:schemeClr val="accent1">
                  <a:lumMod val="75000"/>
                </a:schemeClr>
              </a:solidFill>
              <a:latin typeface="Arial" pitchFamily="34" charset="0"/>
              <a:cs typeface="Arial" pitchFamily="34" charset="0"/>
            </a:endParaRPr>
          </a:p>
        </p:txBody>
      </p:sp>
      <p:pic>
        <p:nvPicPr>
          <p:cNvPr id="5" name="Picture 2" descr="F:\tap f\montar\pan.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22210"/>
          <a:stretch/>
        </p:blipFill>
        <p:spPr bwMode="auto">
          <a:xfrm>
            <a:off x="0" y="4541000"/>
            <a:ext cx="9144000" cy="207998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51" r="7934" b="13197"/>
          <a:stretch/>
        </p:blipFill>
        <p:spPr bwMode="auto">
          <a:xfrm>
            <a:off x="0" y="782562"/>
            <a:ext cx="7135091" cy="339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ortar rectángulo de esquina sencilla"/>
          <p:cNvSpPr/>
          <p:nvPr/>
        </p:nvSpPr>
        <p:spPr>
          <a:xfrm rot="3098661">
            <a:off x="1213883" y="1411991"/>
            <a:ext cx="2703108" cy="2268623"/>
          </a:xfrm>
          <a:custGeom>
            <a:avLst/>
            <a:gdLst>
              <a:gd name="connsiteX0" fmla="*/ 0 w 2160240"/>
              <a:gd name="connsiteY0" fmla="*/ 0 h 2088232"/>
              <a:gd name="connsiteX1" fmla="*/ 1812194 w 2160240"/>
              <a:gd name="connsiteY1" fmla="*/ 0 h 2088232"/>
              <a:gd name="connsiteX2" fmla="*/ 2160240 w 2160240"/>
              <a:gd name="connsiteY2" fmla="*/ 348046 h 2088232"/>
              <a:gd name="connsiteX3" fmla="*/ 2160240 w 2160240"/>
              <a:gd name="connsiteY3" fmla="*/ 2088232 h 2088232"/>
              <a:gd name="connsiteX4" fmla="*/ 0 w 2160240"/>
              <a:gd name="connsiteY4" fmla="*/ 2088232 h 2088232"/>
              <a:gd name="connsiteX5" fmla="*/ 0 w 2160240"/>
              <a:gd name="connsiteY5" fmla="*/ 0 h 2088232"/>
              <a:gd name="connsiteX0" fmla="*/ 0 w 2160240"/>
              <a:gd name="connsiteY0" fmla="*/ 0 h 2088232"/>
              <a:gd name="connsiteX1" fmla="*/ 1812194 w 2160240"/>
              <a:gd name="connsiteY1" fmla="*/ 0 h 2088232"/>
              <a:gd name="connsiteX2" fmla="*/ 2160240 w 2160240"/>
              <a:gd name="connsiteY2" fmla="*/ 348046 h 2088232"/>
              <a:gd name="connsiteX3" fmla="*/ 1875803 w 2160240"/>
              <a:gd name="connsiteY3" fmla="*/ 2076082 h 2088232"/>
              <a:gd name="connsiteX4" fmla="*/ 0 w 2160240"/>
              <a:gd name="connsiteY4" fmla="*/ 2088232 h 2088232"/>
              <a:gd name="connsiteX5" fmla="*/ 0 w 2160240"/>
              <a:gd name="connsiteY5" fmla="*/ 0 h 2088232"/>
              <a:gd name="connsiteX0" fmla="*/ 0 w 2271663"/>
              <a:gd name="connsiteY0" fmla="*/ 0 h 2088232"/>
              <a:gd name="connsiteX1" fmla="*/ 1812194 w 2271663"/>
              <a:gd name="connsiteY1" fmla="*/ 0 h 2088232"/>
              <a:gd name="connsiteX2" fmla="*/ 2271663 w 2271663"/>
              <a:gd name="connsiteY2" fmla="*/ 284121 h 2088232"/>
              <a:gd name="connsiteX3" fmla="*/ 1875803 w 2271663"/>
              <a:gd name="connsiteY3" fmla="*/ 2076082 h 2088232"/>
              <a:gd name="connsiteX4" fmla="*/ 0 w 2271663"/>
              <a:gd name="connsiteY4" fmla="*/ 2088232 h 2088232"/>
              <a:gd name="connsiteX5" fmla="*/ 0 w 2271663"/>
              <a:gd name="connsiteY5" fmla="*/ 0 h 2088232"/>
              <a:gd name="connsiteX0" fmla="*/ 0 w 2271663"/>
              <a:gd name="connsiteY0" fmla="*/ 0 h 2088232"/>
              <a:gd name="connsiteX1" fmla="*/ 1624968 w 2271663"/>
              <a:gd name="connsiteY1" fmla="*/ 287851 h 2088232"/>
              <a:gd name="connsiteX2" fmla="*/ 2271663 w 2271663"/>
              <a:gd name="connsiteY2" fmla="*/ 284121 h 2088232"/>
              <a:gd name="connsiteX3" fmla="*/ 1875803 w 2271663"/>
              <a:gd name="connsiteY3" fmla="*/ 2076082 h 2088232"/>
              <a:gd name="connsiteX4" fmla="*/ 0 w 2271663"/>
              <a:gd name="connsiteY4" fmla="*/ 2088232 h 2088232"/>
              <a:gd name="connsiteX5" fmla="*/ 0 w 2271663"/>
              <a:gd name="connsiteY5" fmla="*/ 0 h 2088232"/>
              <a:gd name="connsiteX0" fmla="*/ 0 w 2271663"/>
              <a:gd name="connsiteY0" fmla="*/ 0 h 2088232"/>
              <a:gd name="connsiteX1" fmla="*/ 1624968 w 2271663"/>
              <a:gd name="connsiteY1" fmla="*/ 287851 h 2088232"/>
              <a:gd name="connsiteX2" fmla="*/ 2271663 w 2271663"/>
              <a:gd name="connsiteY2" fmla="*/ 284121 h 2088232"/>
              <a:gd name="connsiteX3" fmla="*/ 1875803 w 2271663"/>
              <a:gd name="connsiteY3" fmla="*/ 2076082 h 2088232"/>
              <a:gd name="connsiteX4" fmla="*/ 0 w 2271663"/>
              <a:gd name="connsiteY4" fmla="*/ 2088232 h 2088232"/>
              <a:gd name="connsiteX5" fmla="*/ 0 w 2271663"/>
              <a:gd name="connsiteY5" fmla="*/ 0 h 2088232"/>
              <a:gd name="connsiteX0" fmla="*/ 2703 w 2271663"/>
              <a:gd name="connsiteY0" fmla="*/ 225004 h 1804111"/>
              <a:gd name="connsiteX1" fmla="*/ 1624968 w 2271663"/>
              <a:gd name="connsiteY1" fmla="*/ 3730 h 1804111"/>
              <a:gd name="connsiteX2" fmla="*/ 2271663 w 2271663"/>
              <a:gd name="connsiteY2" fmla="*/ 0 h 1804111"/>
              <a:gd name="connsiteX3" fmla="*/ 1875803 w 2271663"/>
              <a:gd name="connsiteY3" fmla="*/ 1791961 h 1804111"/>
              <a:gd name="connsiteX4" fmla="*/ 0 w 2271663"/>
              <a:gd name="connsiteY4" fmla="*/ 1804111 h 1804111"/>
              <a:gd name="connsiteX5" fmla="*/ 2703 w 2271663"/>
              <a:gd name="connsiteY5" fmla="*/ 225004 h 1804111"/>
              <a:gd name="connsiteX0" fmla="*/ 2703 w 2271663"/>
              <a:gd name="connsiteY0" fmla="*/ 225004 h 1804111"/>
              <a:gd name="connsiteX1" fmla="*/ 1624968 w 2271663"/>
              <a:gd name="connsiteY1" fmla="*/ 3730 h 1804111"/>
              <a:gd name="connsiteX2" fmla="*/ 2271663 w 2271663"/>
              <a:gd name="connsiteY2" fmla="*/ 0 h 1804111"/>
              <a:gd name="connsiteX3" fmla="*/ 1875803 w 2271663"/>
              <a:gd name="connsiteY3" fmla="*/ 1791961 h 1804111"/>
              <a:gd name="connsiteX4" fmla="*/ 0 w 2271663"/>
              <a:gd name="connsiteY4" fmla="*/ 1804111 h 1804111"/>
              <a:gd name="connsiteX5" fmla="*/ 2703 w 2271663"/>
              <a:gd name="connsiteY5" fmla="*/ 225004 h 1804111"/>
              <a:gd name="connsiteX0" fmla="*/ 14954 w 2283914"/>
              <a:gd name="connsiteY0" fmla="*/ 225004 h 1791961"/>
              <a:gd name="connsiteX1" fmla="*/ 1637219 w 2283914"/>
              <a:gd name="connsiteY1" fmla="*/ 3730 h 1791961"/>
              <a:gd name="connsiteX2" fmla="*/ 2283914 w 2283914"/>
              <a:gd name="connsiteY2" fmla="*/ 0 h 1791961"/>
              <a:gd name="connsiteX3" fmla="*/ 1888054 w 2283914"/>
              <a:gd name="connsiteY3" fmla="*/ 1791961 h 1791961"/>
              <a:gd name="connsiteX4" fmla="*/ 0 w 2283914"/>
              <a:gd name="connsiteY4" fmla="*/ 1601761 h 1791961"/>
              <a:gd name="connsiteX5" fmla="*/ 14954 w 2283914"/>
              <a:gd name="connsiteY5" fmla="*/ 225004 h 1791961"/>
              <a:gd name="connsiteX0" fmla="*/ 14954 w 2283914"/>
              <a:gd name="connsiteY0" fmla="*/ 225004 h 1791961"/>
              <a:gd name="connsiteX1" fmla="*/ 1637219 w 2283914"/>
              <a:gd name="connsiteY1" fmla="*/ 3730 h 1791961"/>
              <a:gd name="connsiteX2" fmla="*/ 2283914 w 2283914"/>
              <a:gd name="connsiteY2" fmla="*/ 0 h 1791961"/>
              <a:gd name="connsiteX3" fmla="*/ 1888054 w 2283914"/>
              <a:gd name="connsiteY3" fmla="*/ 1791961 h 1791961"/>
              <a:gd name="connsiteX4" fmla="*/ 0 w 2283914"/>
              <a:gd name="connsiteY4" fmla="*/ 1601761 h 1791961"/>
              <a:gd name="connsiteX5" fmla="*/ 14954 w 2283914"/>
              <a:gd name="connsiteY5" fmla="*/ 225004 h 1791961"/>
              <a:gd name="connsiteX0" fmla="*/ 14954 w 2283914"/>
              <a:gd name="connsiteY0" fmla="*/ 225004 h 1791961"/>
              <a:gd name="connsiteX1" fmla="*/ 1637219 w 2283914"/>
              <a:gd name="connsiteY1" fmla="*/ 3730 h 1791961"/>
              <a:gd name="connsiteX2" fmla="*/ 2283914 w 2283914"/>
              <a:gd name="connsiteY2" fmla="*/ 0 h 1791961"/>
              <a:gd name="connsiteX3" fmla="*/ 1888054 w 2283914"/>
              <a:gd name="connsiteY3" fmla="*/ 1791961 h 1791961"/>
              <a:gd name="connsiteX4" fmla="*/ 0 w 2283914"/>
              <a:gd name="connsiteY4" fmla="*/ 1601761 h 1791961"/>
              <a:gd name="connsiteX5" fmla="*/ 14954 w 2283914"/>
              <a:gd name="connsiteY5" fmla="*/ 225004 h 179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914" h="1791961">
                <a:moveTo>
                  <a:pt x="14954" y="225004"/>
                </a:moveTo>
                <a:cubicBezTo>
                  <a:pt x="538665" y="215496"/>
                  <a:pt x="1054568" y="138972"/>
                  <a:pt x="1637219" y="3730"/>
                </a:cubicBezTo>
                <a:lnTo>
                  <a:pt x="2283914" y="0"/>
                </a:lnTo>
                <a:lnTo>
                  <a:pt x="1888054" y="1791961"/>
                </a:lnTo>
                <a:cubicBezTo>
                  <a:pt x="1258703" y="1728561"/>
                  <a:pt x="943172" y="1832380"/>
                  <a:pt x="0" y="1601761"/>
                </a:cubicBezTo>
                <a:lnTo>
                  <a:pt x="14954" y="225004"/>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018974" y="3501008"/>
            <a:ext cx="5107067" cy="923330"/>
          </a:xfrm>
          <a:prstGeom prst="rect">
            <a:avLst/>
          </a:prstGeom>
          <a:noFill/>
        </p:spPr>
        <p:txBody>
          <a:bodyPr wrap="square" rtlCol="0">
            <a:spAutoFit/>
          </a:bodyPr>
          <a:lstStyle/>
          <a:p>
            <a:pPr algn="r"/>
            <a:r>
              <a:rPr lang="ca-ES" dirty="0">
                <a:solidFill>
                  <a:schemeClr val="bg1"/>
                </a:solidFill>
                <a:latin typeface="Cordia New" pitchFamily="34" charset="-34"/>
                <a:cs typeface="Cordia New" pitchFamily="34" charset="-34"/>
              </a:rPr>
              <a:t>3.575 atletes </a:t>
            </a:r>
            <a:endParaRPr lang="ca-ES" dirty="0" smtClean="0">
              <a:solidFill>
                <a:schemeClr val="bg1"/>
              </a:solidFill>
              <a:latin typeface="Cordia New" pitchFamily="34" charset="-34"/>
              <a:cs typeface="Cordia New" pitchFamily="34" charset="-34"/>
            </a:endParaRPr>
          </a:p>
          <a:p>
            <a:pPr algn="r"/>
            <a:r>
              <a:rPr lang="ca-ES" dirty="0">
                <a:solidFill>
                  <a:schemeClr val="bg1"/>
                </a:solidFill>
                <a:latin typeface="Cordia New" pitchFamily="34" charset="-34"/>
                <a:cs typeface="Cordia New" pitchFamily="34" charset="-34"/>
              </a:rPr>
              <a:t>57.200 m</a:t>
            </a:r>
            <a:r>
              <a:rPr lang="ca-ES" baseline="30000" dirty="0">
                <a:solidFill>
                  <a:schemeClr val="bg1"/>
                </a:solidFill>
                <a:latin typeface="Cordia New" pitchFamily="34" charset="-34"/>
                <a:cs typeface="Cordia New" pitchFamily="34" charset="-34"/>
              </a:rPr>
              <a:t>2</a:t>
            </a:r>
            <a:r>
              <a:rPr lang="ca-ES" dirty="0">
                <a:solidFill>
                  <a:schemeClr val="bg1"/>
                </a:solidFill>
                <a:latin typeface="Cordia New" pitchFamily="34" charset="-34"/>
                <a:cs typeface="Cordia New" pitchFamily="34" charset="-34"/>
              </a:rPr>
              <a:t> sostre </a:t>
            </a:r>
            <a:r>
              <a:rPr lang="ca-ES" dirty="0" smtClean="0">
                <a:solidFill>
                  <a:schemeClr val="bg1"/>
                </a:solidFill>
                <a:latin typeface="Cordia New" pitchFamily="34" charset="-34"/>
                <a:cs typeface="Cordia New" pitchFamily="34" charset="-34"/>
              </a:rPr>
              <a:t>residencial</a:t>
            </a:r>
            <a:endParaRPr lang="ca-ES" dirty="0">
              <a:solidFill>
                <a:schemeClr val="bg1"/>
              </a:solidFill>
              <a:latin typeface="Cordia New" pitchFamily="34" charset="-34"/>
              <a:cs typeface="Cordia New" pitchFamily="34" charset="-34"/>
            </a:endParaRPr>
          </a:p>
          <a:p>
            <a:pPr algn="r"/>
            <a:r>
              <a:rPr lang="ca-ES" dirty="0" smtClean="0">
                <a:solidFill>
                  <a:schemeClr val="bg1"/>
                </a:solidFill>
                <a:latin typeface="Cordia New" pitchFamily="34" charset="-34"/>
                <a:cs typeface="Cordia New" pitchFamily="34" charset="-34"/>
              </a:rPr>
              <a:t>26.500 </a:t>
            </a:r>
            <a:r>
              <a:rPr lang="ca-ES" dirty="0">
                <a:solidFill>
                  <a:schemeClr val="bg1"/>
                </a:solidFill>
                <a:latin typeface="Cordia New" pitchFamily="34" charset="-34"/>
                <a:cs typeface="Cordia New" pitchFamily="34" charset="-34"/>
              </a:rPr>
              <a:t>m</a:t>
            </a:r>
            <a:r>
              <a:rPr lang="ca-ES" baseline="30000" dirty="0">
                <a:solidFill>
                  <a:schemeClr val="bg1"/>
                </a:solidFill>
                <a:latin typeface="Cordia New" pitchFamily="34" charset="-34"/>
                <a:cs typeface="Cordia New" pitchFamily="34" charset="-34"/>
              </a:rPr>
              <a:t>2</a:t>
            </a:r>
            <a:r>
              <a:rPr lang="ca-ES" dirty="0">
                <a:solidFill>
                  <a:schemeClr val="bg1"/>
                </a:solidFill>
                <a:latin typeface="Cordia New" pitchFamily="34" charset="-34"/>
                <a:cs typeface="Cordia New" pitchFamily="34" charset="-34"/>
              </a:rPr>
              <a:t> sostre </a:t>
            </a:r>
            <a:r>
              <a:rPr lang="ca-ES" dirty="0" smtClean="0">
                <a:solidFill>
                  <a:schemeClr val="bg1"/>
                </a:solidFill>
                <a:latin typeface="Cordia New" pitchFamily="34" charset="-34"/>
                <a:cs typeface="Cordia New" pitchFamily="34" charset="-34"/>
              </a:rPr>
              <a:t>serveis</a:t>
            </a:r>
            <a:endParaRPr lang="es-ES" b="1" dirty="0">
              <a:solidFill>
                <a:schemeClr val="bg1"/>
              </a:solidFill>
              <a:latin typeface="Cordia New" pitchFamily="34" charset="-34"/>
              <a:cs typeface="Cordia New" pitchFamily="34" charset="-34"/>
            </a:endParaRPr>
          </a:p>
        </p:txBody>
      </p:sp>
    </p:spTree>
    <p:extLst>
      <p:ext uri="{BB962C8B-B14F-4D97-AF65-F5344CB8AC3E}">
        <p14:creationId xmlns:p14="http://schemas.microsoft.com/office/powerpoint/2010/main" val="774331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1 Título"/>
          <p:cNvSpPr>
            <a:spLocks noGrp="1"/>
          </p:cNvSpPr>
          <p:nvPr>
            <p:ph type="title"/>
          </p:nvPr>
        </p:nvSpPr>
        <p:spPr>
          <a:xfrm>
            <a:off x="852736" y="85998"/>
            <a:ext cx="8291264" cy="606698"/>
          </a:xfrm>
        </p:spPr>
        <p:txBody>
          <a:bodyPr>
            <a:normAutofit/>
          </a:bodyPr>
          <a:lstStyle/>
          <a:p>
            <a:pPr algn="r"/>
            <a:r>
              <a:rPr lang="es-ES" sz="2400" b="1" dirty="0" smtClean="0">
                <a:solidFill>
                  <a:schemeClr val="bg1"/>
                </a:solidFill>
                <a:latin typeface="Cordia New" pitchFamily="34" charset="-34"/>
                <a:cs typeface="Cordia New" pitchFamily="34" charset="-34"/>
              </a:rPr>
              <a:t>ORGANIZACIÓN TAP F</a:t>
            </a:r>
            <a:endParaRPr lang="es-ES" sz="2400" b="1" dirty="0">
              <a:solidFill>
                <a:schemeClr val="bg1"/>
              </a:solidFill>
              <a:latin typeface="Cordia New" pitchFamily="34" charset="-34"/>
              <a:cs typeface="Cordia New" pitchFamily="34" charset="-34"/>
            </a:endParaRPr>
          </a:p>
        </p:txBody>
      </p:sp>
      <p:sp>
        <p:nvSpPr>
          <p:cNvPr id="6" name="1 Título"/>
          <p:cNvSpPr txBox="1">
            <a:spLocks/>
          </p:cNvSpPr>
          <p:nvPr/>
        </p:nvSpPr>
        <p:spPr>
          <a:xfrm>
            <a:off x="4932040" y="634678"/>
            <a:ext cx="4211960" cy="207424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b="0" i="0" u="none" strike="noStrike" kern="1200" cap="none" spc="0" normalizeH="0" baseline="0" noProof="0" dirty="0" smtClean="0">
                <a:ln>
                  <a:noFill/>
                </a:ln>
                <a:solidFill>
                  <a:schemeClr val="bg1"/>
                </a:solidFill>
                <a:effectLst/>
                <a:uLnTx/>
                <a:uFillTx/>
                <a:latin typeface="Cordia New" pitchFamily="34" charset="-34"/>
                <a:ea typeface="+mj-ea"/>
                <a:cs typeface="Cordia New" pitchFamily="34" charset="-34"/>
              </a:rPr>
              <a:t>seminario</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b="0" u="none" strike="noStrike" kern="1200" cap="none" spc="0" normalizeH="0" baseline="0" noProof="0" dirty="0" err="1" smtClean="0">
                <a:ln>
                  <a:noFill/>
                </a:ln>
                <a:solidFill>
                  <a:schemeClr val="bg1"/>
                </a:solidFill>
                <a:effectLst/>
                <a:uLnTx/>
                <a:uFillTx/>
                <a:latin typeface="Cordia New" pitchFamily="34" charset="-34"/>
                <a:ea typeface="+mj-ea"/>
                <a:cs typeface="Cordia New" pitchFamily="34" charset="-34"/>
              </a:rPr>
              <a:t>analisis_estratégias_herramientas</a:t>
            </a:r>
            <a:r>
              <a:rPr kumimoji="0" lang="es-ES" b="0" u="none" strike="noStrike" kern="1200" cap="none" spc="0" normalizeH="0" baseline="0" noProof="0" dirty="0" smtClean="0">
                <a:ln>
                  <a:noFill/>
                </a:ln>
                <a:solidFill>
                  <a:schemeClr val="bg1"/>
                </a:solidFill>
                <a:effectLst/>
                <a:uLnTx/>
                <a:uFillTx/>
                <a:latin typeface="Cordia New" pitchFamily="34" charset="-34"/>
                <a:ea typeface="+mj-ea"/>
                <a:cs typeface="Cordia New" pitchFamily="34" charset="-34"/>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s-ES" dirty="0" smtClean="0">
                <a:solidFill>
                  <a:schemeClr val="bg1"/>
                </a:solidFill>
                <a:latin typeface="Cordia New" pitchFamily="34" charset="-34"/>
                <a:ea typeface="+mj-ea"/>
                <a:cs typeface="Cordia New" pitchFamily="34" charset="-34"/>
              </a:rPr>
              <a:t>visita Molina-</a:t>
            </a:r>
            <a:r>
              <a:rPr lang="es-ES" dirty="0" err="1" smtClean="0">
                <a:solidFill>
                  <a:schemeClr val="bg1"/>
                </a:solidFill>
                <a:latin typeface="Cordia New" pitchFamily="34" charset="-34"/>
                <a:ea typeface="+mj-ea"/>
                <a:cs typeface="Cordia New" pitchFamily="34" charset="-34"/>
              </a:rPr>
              <a:t>Masella</a:t>
            </a:r>
            <a:endParaRPr lang="es-ES" dirty="0" smtClean="0">
              <a:solidFill>
                <a:schemeClr val="bg1"/>
              </a:solidFill>
              <a:latin typeface="Cordia New" pitchFamily="34" charset="-34"/>
              <a:ea typeface="+mj-ea"/>
              <a:cs typeface="Cordia New" pitchFamily="34" charset="-34"/>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s-ES" dirty="0" err="1" smtClean="0">
                <a:solidFill>
                  <a:schemeClr val="bg1"/>
                </a:solidFill>
                <a:latin typeface="Cordia New" pitchFamily="34" charset="-34"/>
                <a:ea typeface="+mj-ea"/>
                <a:cs typeface="Cordia New" pitchFamily="34" charset="-34"/>
              </a:rPr>
              <a:t>workshop</a:t>
            </a:r>
            <a:endParaRPr lang="es-ES" dirty="0" smtClean="0">
              <a:solidFill>
                <a:schemeClr val="bg1"/>
              </a:solidFill>
              <a:latin typeface="Cordia New" pitchFamily="34" charset="-34"/>
              <a:ea typeface="+mj-ea"/>
              <a:cs typeface="Cordia New" pitchFamily="34" charset="-34"/>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es-ES" dirty="0" smtClean="0">
              <a:solidFill>
                <a:schemeClr val="bg1"/>
              </a:solidFill>
              <a:latin typeface="Cordia New" pitchFamily="34" charset="-34"/>
              <a:ea typeface="+mj-ea"/>
              <a:cs typeface="Cordia New" pitchFamily="34" charset="-34"/>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b="0" i="0" u="none" strike="noStrike" kern="1200" cap="none" spc="0" normalizeH="0" baseline="0" noProof="0" dirty="0" smtClean="0">
                <a:ln>
                  <a:noFill/>
                </a:ln>
                <a:solidFill>
                  <a:schemeClr val="bg1"/>
                </a:solidFill>
                <a:effectLst/>
                <a:uLnTx/>
                <a:uFillTx/>
                <a:latin typeface="Cordia New" pitchFamily="34" charset="-34"/>
                <a:ea typeface="+mj-ea"/>
                <a:cs typeface="Cordia New" pitchFamily="34" charset="-34"/>
              </a:rPr>
              <a:t>taller</a:t>
            </a:r>
          </a:p>
          <a:p>
            <a:pPr marL="0" marR="0" lvl="0" indent="0" algn="r" defTabSz="914400" rtl="0" eaLnBrk="1" fontAlgn="auto" latinLnBrk="0" hangingPunct="1">
              <a:lnSpc>
                <a:spcPct val="100000"/>
              </a:lnSpc>
              <a:spcBef>
                <a:spcPct val="0"/>
              </a:spcBef>
              <a:spcAft>
                <a:spcPts val="0"/>
              </a:spcAft>
              <a:buClrTx/>
              <a:buSzTx/>
              <a:buFontTx/>
              <a:buNone/>
              <a:tabLst/>
              <a:defRPr/>
            </a:pPr>
            <a:r>
              <a:rPr lang="es-ES" noProof="0" dirty="0" smtClean="0">
                <a:solidFill>
                  <a:schemeClr val="bg1"/>
                </a:solidFill>
                <a:latin typeface="Cordia New" pitchFamily="34" charset="-34"/>
                <a:ea typeface="+mj-ea"/>
                <a:cs typeface="Cordia New" pitchFamily="34" charset="-34"/>
              </a:rPr>
              <a:t>Un </a:t>
            </a:r>
            <a:r>
              <a:rPr lang="es-ES" noProof="0" dirty="0" err="1" smtClean="0">
                <a:solidFill>
                  <a:schemeClr val="bg1"/>
                </a:solidFill>
                <a:latin typeface="Cordia New" pitchFamily="34" charset="-34"/>
                <a:ea typeface="+mj-ea"/>
                <a:cs typeface="Cordia New" pitchFamily="34" charset="-34"/>
              </a:rPr>
              <a:t>barri</a:t>
            </a:r>
            <a:r>
              <a:rPr lang="es-ES" noProof="0" dirty="0" smtClean="0">
                <a:solidFill>
                  <a:schemeClr val="bg1"/>
                </a:solidFill>
                <a:latin typeface="Cordia New" pitchFamily="34" charset="-34"/>
                <a:ea typeface="+mj-ea"/>
                <a:cs typeface="Cordia New" pitchFamily="34" charset="-34"/>
              </a:rPr>
              <a:t>, un </a:t>
            </a:r>
            <a:r>
              <a:rPr lang="es-ES" noProof="0" dirty="0" err="1" smtClean="0">
                <a:solidFill>
                  <a:schemeClr val="bg1"/>
                </a:solidFill>
                <a:latin typeface="Cordia New" pitchFamily="34" charset="-34"/>
                <a:ea typeface="+mj-ea"/>
                <a:cs typeface="Cordia New" pitchFamily="34" charset="-34"/>
              </a:rPr>
              <a:t>carrer</a:t>
            </a:r>
            <a:r>
              <a:rPr lang="es-ES" noProof="0" dirty="0" smtClean="0">
                <a:solidFill>
                  <a:schemeClr val="bg1"/>
                </a:solidFill>
                <a:latin typeface="Cordia New" pitchFamily="34" charset="-34"/>
                <a:ea typeface="+mj-ea"/>
                <a:cs typeface="Cordia New" pitchFamily="34" charset="-34"/>
              </a:rPr>
              <a:t> </a:t>
            </a:r>
            <a:r>
              <a:rPr lang="es-ES" noProof="0" dirty="0" err="1" smtClean="0">
                <a:solidFill>
                  <a:schemeClr val="bg1"/>
                </a:solidFill>
                <a:latin typeface="Cordia New" pitchFamily="34" charset="-34"/>
                <a:ea typeface="+mj-ea"/>
                <a:cs typeface="Cordia New" pitchFamily="34" charset="-34"/>
              </a:rPr>
              <a:t>major</a:t>
            </a:r>
            <a:r>
              <a:rPr lang="es-ES" noProof="0" dirty="0" smtClean="0">
                <a:solidFill>
                  <a:schemeClr val="bg1"/>
                </a:solidFill>
                <a:latin typeface="Cordia New" pitchFamily="34" charset="-34"/>
                <a:ea typeface="+mj-ea"/>
                <a:cs typeface="Cordia New" pitchFamily="34" charset="-34"/>
              </a:rPr>
              <a:t>, </a:t>
            </a:r>
            <a:r>
              <a:rPr lang="es-ES" noProof="0" dirty="0" err="1" smtClean="0">
                <a:solidFill>
                  <a:schemeClr val="bg1"/>
                </a:solidFill>
                <a:latin typeface="Cordia New" pitchFamily="34" charset="-34"/>
                <a:ea typeface="+mj-ea"/>
                <a:cs typeface="Cordia New" pitchFamily="34" charset="-34"/>
              </a:rPr>
              <a:t>arquitectures</a:t>
            </a:r>
            <a:r>
              <a:rPr lang="es-ES" noProof="0" dirty="0" smtClean="0">
                <a:solidFill>
                  <a:schemeClr val="bg1"/>
                </a:solidFill>
                <a:latin typeface="Cordia New" pitchFamily="34" charset="-34"/>
                <a:ea typeface="+mj-ea"/>
                <a:cs typeface="Cordia New" pitchFamily="34" charset="-34"/>
              </a:rPr>
              <a:t> per la </a:t>
            </a:r>
            <a:r>
              <a:rPr lang="es-ES" noProof="0" dirty="0" err="1" smtClean="0">
                <a:solidFill>
                  <a:schemeClr val="bg1"/>
                </a:solidFill>
                <a:latin typeface="Cordia New" pitchFamily="34" charset="-34"/>
                <a:ea typeface="+mj-ea"/>
                <a:cs typeface="Cordia New" pitchFamily="34" charset="-34"/>
              </a:rPr>
              <a:t>vila</a:t>
            </a:r>
            <a:r>
              <a:rPr lang="es-ES" noProof="0" dirty="0" smtClean="0">
                <a:solidFill>
                  <a:schemeClr val="bg1"/>
                </a:solidFill>
                <a:latin typeface="Cordia New" pitchFamily="34" charset="-34"/>
                <a:ea typeface="+mj-ea"/>
                <a:cs typeface="Cordia New" pitchFamily="34" charset="-34"/>
              </a:rPr>
              <a:t> olímpica</a:t>
            </a:r>
            <a:endParaRPr kumimoji="0" lang="es-ES" i="0" u="none" strike="noStrike" kern="1200" cap="none" spc="0" normalizeH="0" baseline="0" noProof="0" dirty="0">
              <a:ln>
                <a:noFill/>
              </a:ln>
              <a:solidFill>
                <a:schemeClr val="bg1"/>
              </a:solidFill>
              <a:effectLst/>
              <a:uLnTx/>
              <a:uFillTx/>
              <a:latin typeface="Cordia New" pitchFamily="34" charset="-34"/>
              <a:ea typeface="+mj-ea"/>
              <a:cs typeface="Cordia New" pitchFamily="34" charset="-34"/>
            </a:endParaRPr>
          </a:p>
        </p:txBody>
      </p:sp>
      <p:sp>
        <p:nvSpPr>
          <p:cNvPr id="7" name="1 Título"/>
          <p:cNvSpPr txBox="1">
            <a:spLocks/>
          </p:cNvSpPr>
          <p:nvPr/>
        </p:nvSpPr>
        <p:spPr>
          <a:xfrm>
            <a:off x="4932040" y="5877272"/>
            <a:ext cx="4211960" cy="98072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lang="es-ES" sz="1600" dirty="0" smtClean="0">
              <a:latin typeface="Arial" pitchFamily="34" charset="0"/>
              <a:ea typeface="+mj-ea"/>
              <a:cs typeface="Arial" pitchFamily="34" charset="0"/>
            </a:endParaRPr>
          </a:p>
        </p:txBody>
      </p:sp>
      <p:pic>
        <p:nvPicPr>
          <p:cNvPr id="9" name="8 Imagen" descr="calendari 2012-201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4831519" cy="6858000"/>
          </a:xfrm>
          <a:prstGeom prst="rect">
            <a:avLst/>
          </a:prstGeom>
        </p:spPr>
      </p:pic>
    </p:spTree>
    <p:extLst>
      <p:ext uri="{BB962C8B-B14F-4D97-AF65-F5344CB8AC3E}">
        <p14:creationId xmlns:p14="http://schemas.microsoft.com/office/powerpoint/2010/main" val="90065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Joel\Desktop\TAP F\7.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538" r="690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0" y="5805264"/>
            <a:ext cx="9144000" cy="692696"/>
          </a:xfrm>
        </p:spPr>
        <p:txBody>
          <a:bodyPr>
            <a:normAutofit fontScale="90000"/>
          </a:bodyPr>
          <a:lstStyle/>
          <a:p>
            <a:pPr algn="r">
              <a:lnSpc>
                <a:spcPts val="2160"/>
              </a:lnSpc>
              <a:spcBef>
                <a:spcPts val="600"/>
              </a:spcBef>
            </a:pPr>
            <a:r>
              <a:rPr lang="ca-ES" b="1" dirty="0" smtClean="0">
                <a:solidFill>
                  <a:schemeClr val="bg1"/>
                </a:solidFill>
                <a:latin typeface="Cordia New" pitchFamily="34" charset="-34"/>
                <a:cs typeface="Cordia New" pitchFamily="34" charset="-34"/>
              </a:rPr>
              <a:t/>
            </a:r>
            <a:br>
              <a:rPr lang="ca-ES" b="1" dirty="0" smtClean="0">
                <a:solidFill>
                  <a:schemeClr val="bg1"/>
                </a:solidFill>
                <a:latin typeface="Cordia New" pitchFamily="34" charset="-34"/>
                <a:cs typeface="Cordia New" pitchFamily="34" charset="-34"/>
              </a:rPr>
            </a:br>
            <a:r>
              <a:rPr lang="ca-ES" b="1" dirty="0" smtClean="0">
                <a:solidFill>
                  <a:schemeClr val="accent1">
                    <a:lumMod val="75000"/>
                  </a:schemeClr>
                </a:solidFill>
                <a:latin typeface="Cordia New" pitchFamily="34" charset="-34"/>
                <a:cs typeface="Cordia New" pitchFamily="34" charset="-34"/>
              </a:rPr>
              <a:t>REPROGRAMAR_CONTEXTUALIZAR_HABITAR</a:t>
            </a:r>
            <a:endParaRPr lang="es-ES" b="1" dirty="0" smtClean="0">
              <a:solidFill>
                <a:schemeClr val="accent1">
                  <a:lumMod val="75000"/>
                </a:schemeClr>
              </a:solidFill>
              <a:latin typeface="Cordia New" pitchFamily="34" charset="-34"/>
              <a:cs typeface="Cordia New" pitchFamily="34"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5" name="Picture 3" descr="C:\Users\Joel\Desktop\TAP F\2010_Canada_Olymp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4" y="3075764"/>
            <a:ext cx="9132346" cy="378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4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C:\Users\Joel\Desktop\TAP F\20100210_065255_vancouverw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2" y="0"/>
            <a:ext cx="9175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6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r="10064"/>
          <a:stretch>
            <a:fillRect/>
          </a:stretch>
        </p:blipFill>
        <p:spPr bwMode="auto">
          <a:xfrm>
            <a:off x="0" y="0"/>
            <a:ext cx="73475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08504" cy="3082354"/>
          </a:xfrm>
        </p:spPr>
        <p:txBody>
          <a:bodyPr>
            <a:normAutofit/>
          </a:bodyPr>
          <a:lstStyle/>
          <a:p>
            <a:pPr algn="r"/>
            <a:r>
              <a:rPr lang="es-ES" sz="1800" dirty="0" smtClean="0">
                <a:solidFill>
                  <a:schemeClr val="bg1"/>
                </a:solidFill>
                <a:latin typeface="Cordia New" pitchFamily="34" charset="-34"/>
                <a:cs typeface="Cordia New" pitchFamily="34" charset="-34"/>
              </a:rPr>
              <a:t>OBJETIVOS DEL TAP F</a:t>
            </a:r>
            <a:br>
              <a:rPr lang="es-ES" sz="1800" dirty="0" smtClean="0">
                <a:solidFill>
                  <a:schemeClr val="bg1"/>
                </a:solidFill>
                <a:latin typeface="Cordia New" pitchFamily="34" charset="-34"/>
                <a:cs typeface="Cordia New" pitchFamily="34" charset="-34"/>
              </a:rPr>
            </a:br>
            <a:r>
              <a:rPr lang="es-ES" sz="1800" dirty="0" smtClean="0">
                <a:solidFill>
                  <a:schemeClr val="bg1"/>
                </a:solidFill>
                <a:latin typeface="Cordia New" pitchFamily="34" charset="-34"/>
                <a:cs typeface="Cordia New" pitchFamily="34" charset="-34"/>
              </a:rPr>
              <a:t>Asociación </a:t>
            </a:r>
            <a:r>
              <a:rPr lang="es-ES" sz="1800" dirty="0">
                <a:solidFill>
                  <a:schemeClr val="bg1"/>
                </a:solidFill>
                <a:latin typeface="Cordia New" pitchFamily="34" charset="-34"/>
                <a:cs typeface="Cordia New" pitchFamily="34" charset="-34"/>
              </a:rPr>
              <a:t>indisoluble de arquitectura y proyecto urbano </a:t>
            </a:r>
            <a:r>
              <a:rPr lang="es-ES" sz="1800" dirty="0" smtClean="0">
                <a:solidFill>
                  <a:schemeClr val="bg1"/>
                </a:solidFill>
                <a:latin typeface="Cordia New" pitchFamily="34" charset="-34"/>
                <a:cs typeface="Cordia New" pitchFamily="34" charset="-34"/>
              </a:rPr>
              <a:t>o territorial </a:t>
            </a:r>
            <a:br>
              <a:rPr lang="es-ES" sz="1800" dirty="0" smtClean="0">
                <a:solidFill>
                  <a:schemeClr val="bg1"/>
                </a:solidFill>
                <a:latin typeface="Cordia New" pitchFamily="34" charset="-34"/>
                <a:cs typeface="Cordia New" pitchFamily="34" charset="-34"/>
              </a:rPr>
            </a:br>
            <a:r>
              <a:rPr lang="es-ES" sz="1800" dirty="0" smtClean="0">
                <a:solidFill>
                  <a:schemeClr val="bg1"/>
                </a:solidFill>
                <a:latin typeface="Cordia New" pitchFamily="34" charset="-34"/>
                <a:cs typeface="Cordia New" pitchFamily="34" charset="-34"/>
              </a:rPr>
              <a:t>Un </a:t>
            </a:r>
            <a:r>
              <a:rPr lang="es-ES" sz="1800" dirty="0">
                <a:solidFill>
                  <a:schemeClr val="bg1"/>
                </a:solidFill>
                <a:latin typeface="Cordia New" pitchFamily="34" charset="-34"/>
                <a:cs typeface="Cordia New" pitchFamily="34" charset="-34"/>
              </a:rPr>
              <a:t>trabajo a escalas </a:t>
            </a:r>
            <a:r>
              <a:rPr lang="es-ES" sz="1800" dirty="0" smtClean="0">
                <a:solidFill>
                  <a:schemeClr val="bg1"/>
                </a:solidFill>
                <a:latin typeface="Cordia New" pitchFamily="34" charset="-34"/>
                <a:cs typeface="Cordia New" pitchFamily="34" charset="-34"/>
              </a:rPr>
              <a:t>diversas, interaccionadas, donde proyecto </a:t>
            </a:r>
            <a:r>
              <a:rPr lang="es-ES" sz="1800" dirty="0">
                <a:solidFill>
                  <a:schemeClr val="bg1"/>
                </a:solidFill>
                <a:latin typeface="Cordia New" pitchFamily="34" charset="-34"/>
                <a:cs typeface="Cordia New" pitchFamily="34" charset="-34"/>
              </a:rPr>
              <a:t>urbano y arquitectónico se entremezclan creando un espacio de </a:t>
            </a:r>
            <a:r>
              <a:rPr lang="es-ES" sz="1800" dirty="0" err="1">
                <a:solidFill>
                  <a:schemeClr val="bg1"/>
                </a:solidFill>
                <a:latin typeface="Cordia New" pitchFamily="34" charset="-34"/>
                <a:cs typeface="Cordia New" pitchFamily="34" charset="-34"/>
              </a:rPr>
              <a:t>proyectación</a:t>
            </a:r>
            <a:r>
              <a:rPr lang="es-ES" sz="1800" dirty="0">
                <a:solidFill>
                  <a:schemeClr val="bg1"/>
                </a:solidFill>
                <a:latin typeface="Cordia New" pitchFamily="34" charset="-34"/>
                <a:cs typeface="Cordia New" pitchFamily="34" charset="-34"/>
              </a:rPr>
              <a:t> </a:t>
            </a:r>
            <a:r>
              <a:rPr lang="es-ES" sz="1800" dirty="0" err="1">
                <a:solidFill>
                  <a:schemeClr val="bg1"/>
                </a:solidFill>
                <a:latin typeface="Cordia New" pitchFamily="34" charset="-34"/>
                <a:cs typeface="Cordia New" pitchFamily="34" charset="-34"/>
              </a:rPr>
              <a:t>multiescalar</a:t>
            </a:r>
            <a:r>
              <a:rPr lang="es-ES" sz="1800" dirty="0">
                <a:solidFill>
                  <a:schemeClr val="bg1"/>
                </a:solidFill>
                <a:latin typeface="Cordia New" pitchFamily="34" charset="-34"/>
                <a:cs typeface="Cordia New" pitchFamily="34" charset="-34"/>
              </a:rPr>
              <a:t>. </a:t>
            </a:r>
            <a:r>
              <a:rPr lang="es-ES" sz="1800" dirty="0" smtClean="0">
                <a:solidFill>
                  <a:schemeClr val="bg1"/>
                </a:solidFill>
                <a:latin typeface="Cordia New" pitchFamily="34" charset="-34"/>
                <a:cs typeface="Cordia New" pitchFamily="34" charset="-34"/>
              </a:rPr>
              <a:t> </a:t>
            </a:r>
            <a:br>
              <a:rPr lang="es-ES" sz="1800" dirty="0" smtClean="0">
                <a:solidFill>
                  <a:schemeClr val="bg1"/>
                </a:solidFill>
                <a:latin typeface="Cordia New" pitchFamily="34" charset="-34"/>
                <a:cs typeface="Cordia New" pitchFamily="34" charset="-34"/>
              </a:rPr>
            </a:br>
            <a:r>
              <a:rPr lang="es-ES" sz="1800" dirty="0" smtClean="0">
                <a:solidFill>
                  <a:schemeClr val="bg1"/>
                </a:solidFill>
                <a:latin typeface="Cordia New" pitchFamily="34" charset="-34"/>
                <a:cs typeface="Cordia New" pitchFamily="34" charset="-34"/>
              </a:rPr>
              <a:t>No </a:t>
            </a:r>
            <a:r>
              <a:rPr lang="es-ES" sz="1800" dirty="0">
                <a:solidFill>
                  <a:schemeClr val="bg1"/>
                </a:solidFill>
                <a:latin typeface="Cordia New" pitchFamily="34" charset="-34"/>
                <a:cs typeface="Cordia New" pitchFamily="34" charset="-34"/>
              </a:rPr>
              <a:t>hablamos de un proyecto de urbanismo clásico, ni de construcción , ni de referencias </a:t>
            </a:r>
            <a:r>
              <a:rPr lang="es-ES" sz="1800" dirty="0" smtClean="0">
                <a:solidFill>
                  <a:schemeClr val="bg1"/>
                </a:solidFill>
                <a:latin typeface="Cordia New" pitchFamily="34" charset="-34"/>
                <a:cs typeface="Cordia New" pitchFamily="34" charset="-34"/>
              </a:rPr>
              <a:t>arquitectónicas; Si </a:t>
            </a:r>
            <a:r>
              <a:rPr lang="es-ES" sz="1800" dirty="0">
                <a:solidFill>
                  <a:schemeClr val="bg1"/>
                </a:solidFill>
                <a:latin typeface="Cordia New" pitchFamily="34" charset="-34"/>
                <a:cs typeface="Cordia New" pitchFamily="34" charset="-34"/>
              </a:rPr>
              <a:t>no más bien investigar aproximándose a la arquitectura y al proyecto de arquitectura desde la continuidad de un hilo conductor que arranca de reflexiones sobre el espacio urbano contemporáneo.</a:t>
            </a:r>
            <a:br>
              <a:rPr lang="es-ES" sz="1800" dirty="0">
                <a:solidFill>
                  <a:schemeClr val="bg1"/>
                </a:solidFill>
                <a:latin typeface="Cordia New" pitchFamily="34" charset="-34"/>
                <a:cs typeface="Cordia New" pitchFamily="34" charset="-34"/>
              </a:rPr>
            </a:br>
            <a:r>
              <a:rPr lang="es-ES" sz="1600" dirty="0" smtClean="0">
                <a:latin typeface="Arial" pitchFamily="34" charset="0"/>
                <a:cs typeface="Arial" pitchFamily="34" charset="0"/>
              </a:rPr>
              <a:t> </a:t>
            </a:r>
            <a:endParaRPr lang="es-ES" sz="1600" dirty="0">
              <a:latin typeface="Arial" pitchFamily="34" charset="0"/>
              <a:cs typeface="Arial" pitchFamily="34" charset="0"/>
            </a:endParaRPr>
          </a:p>
        </p:txBody>
      </p:sp>
      <p:pic>
        <p:nvPicPr>
          <p:cNvPr id="19458" name="Picture 2" descr="http://3.bp.blogspot.com/_mgjLSXnrnjw/S_PtD8zCZjI/AAAAAAAAAFc/cgZhAoPzLE0/s400/ideas_starchitecture_005p.jpg"/>
          <p:cNvPicPr>
            <a:picLocks noChangeAspect="1" noChangeArrowheads="1"/>
          </p:cNvPicPr>
          <p:nvPr/>
        </p:nvPicPr>
        <p:blipFill>
          <a:blip r:embed="rId2" cstate="print"/>
          <a:srcRect/>
          <a:stretch>
            <a:fillRect/>
          </a:stretch>
        </p:blipFill>
        <p:spPr bwMode="auto">
          <a:xfrm>
            <a:off x="5292080" y="3817010"/>
            <a:ext cx="3851920" cy="3040989"/>
          </a:xfrm>
          <a:prstGeom prst="rect">
            <a:avLst/>
          </a:prstGeom>
          <a:noFill/>
        </p:spPr>
      </p:pic>
    </p:spTree>
    <p:extLst>
      <p:ext uri="{BB962C8B-B14F-4D97-AF65-F5344CB8AC3E}">
        <p14:creationId xmlns:p14="http://schemas.microsoft.com/office/powerpoint/2010/main" val="195786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descr="LÀMINA 2 -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77893" y="3768111"/>
            <a:ext cx="4355976" cy="3117273"/>
          </a:xfrm>
          <a:prstGeom prst="rect">
            <a:avLst/>
          </a:prstGeom>
        </p:spPr>
      </p:pic>
      <p:pic>
        <p:nvPicPr>
          <p:cNvPr id="18440" name="Picture 8" descr="http://1.bp.blogspot.com/_tfU6oqmEHD8/S6gWgYj9h-I/AAAAAAAAA4I/s72OFzjcY7w/s320/Kahn_philly_invert.jpg">
            <a:hlinkClick r:id="rId3"/>
          </p:cNvPr>
          <p:cNvPicPr>
            <a:picLocks noChangeAspect="1" noChangeArrowheads="1"/>
          </p:cNvPicPr>
          <p:nvPr/>
        </p:nvPicPr>
        <p:blipFill>
          <a:blip r:embed="rId4" cstate="print"/>
          <a:srcRect/>
          <a:stretch>
            <a:fillRect/>
          </a:stretch>
        </p:blipFill>
        <p:spPr bwMode="auto">
          <a:xfrm>
            <a:off x="0" y="320282"/>
            <a:ext cx="4283968" cy="3828798"/>
          </a:xfrm>
          <a:prstGeom prst="rect">
            <a:avLst/>
          </a:prstGeom>
          <a:noFill/>
        </p:spPr>
      </p:pic>
      <p:sp>
        <p:nvSpPr>
          <p:cNvPr id="9" name="8 CuadroTexto"/>
          <p:cNvSpPr txBox="1"/>
          <p:nvPr/>
        </p:nvSpPr>
        <p:spPr>
          <a:xfrm>
            <a:off x="3199744" y="116632"/>
            <a:ext cx="5944256" cy="369332"/>
          </a:xfrm>
          <a:prstGeom prst="rect">
            <a:avLst/>
          </a:prstGeom>
          <a:noFill/>
        </p:spPr>
        <p:txBody>
          <a:bodyPr wrap="square" rtlCol="0">
            <a:spAutoFit/>
          </a:bodyPr>
          <a:lstStyle/>
          <a:p>
            <a:pPr algn="r"/>
            <a:r>
              <a:rPr lang="es-ES" dirty="0" smtClean="0">
                <a:latin typeface="Cordia New" pitchFamily="34" charset="-34"/>
                <a:cs typeface="Cordia New" pitchFamily="34" charset="-34"/>
              </a:rPr>
              <a:t>Experimentación de nuevas formas para programas complejos</a:t>
            </a:r>
            <a:endParaRPr lang="es-ES" dirty="0">
              <a:latin typeface="Cordia New" pitchFamily="34" charset="-34"/>
              <a:cs typeface="Cordia New" pitchFamily="34" charset="-34"/>
            </a:endParaRPr>
          </a:p>
        </p:txBody>
      </p:sp>
      <p:sp>
        <p:nvSpPr>
          <p:cNvPr id="11" name="10 Rectángulo"/>
          <p:cNvSpPr/>
          <p:nvPr/>
        </p:nvSpPr>
        <p:spPr>
          <a:xfrm>
            <a:off x="4028344" y="1916832"/>
            <a:ext cx="5115656" cy="369332"/>
          </a:xfrm>
          <a:prstGeom prst="rect">
            <a:avLst/>
          </a:prstGeom>
        </p:spPr>
        <p:txBody>
          <a:bodyPr wrap="square">
            <a:spAutoFit/>
          </a:bodyPr>
          <a:lstStyle/>
          <a:p>
            <a:r>
              <a:rPr lang="es-ES" dirty="0" smtClean="0">
                <a:latin typeface="Cordia New" pitchFamily="34" charset="-34"/>
                <a:cs typeface="Cordia New" pitchFamily="34" charset="-34"/>
              </a:rPr>
              <a:t>Proyectar Habitabilidad entorno a las infraestructuras</a:t>
            </a:r>
            <a:endParaRPr lang="es-ES" dirty="0">
              <a:latin typeface="Cordia New" pitchFamily="34" charset="-34"/>
              <a:cs typeface="Cordia New" pitchFamily="34" charset="-34"/>
            </a:endParaRPr>
          </a:p>
        </p:txBody>
      </p:sp>
      <p:sp>
        <p:nvSpPr>
          <p:cNvPr id="14" name="13 CuadroTexto"/>
          <p:cNvSpPr txBox="1"/>
          <p:nvPr/>
        </p:nvSpPr>
        <p:spPr>
          <a:xfrm>
            <a:off x="3164248" y="332656"/>
            <a:ext cx="5944256" cy="369332"/>
          </a:xfrm>
          <a:prstGeom prst="rect">
            <a:avLst/>
          </a:prstGeom>
          <a:noFill/>
        </p:spPr>
        <p:txBody>
          <a:bodyPr wrap="square" rtlCol="0">
            <a:spAutoFit/>
          </a:bodyPr>
          <a:lstStyle/>
          <a:p>
            <a:pPr algn="r"/>
            <a:r>
              <a:rPr lang="es-ES" dirty="0" err="1" smtClean="0">
                <a:latin typeface="Cordia New" pitchFamily="34" charset="-34"/>
                <a:cs typeface="Cordia New" pitchFamily="34" charset="-34"/>
              </a:rPr>
              <a:t>mixedform</a:t>
            </a:r>
            <a:endParaRPr lang="es-ES" dirty="0">
              <a:latin typeface="Cordia New" pitchFamily="34" charset="-34"/>
              <a:cs typeface="Cordia New" pitchFamily="34" charset="-34"/>
            </a:endParaRPr>
          </a:p>
        </p:txBody>
      </p:sp>
      <p:sp>
        <p:nvSpPr>
          <p:cNvPr id="16" name="15 CuadroTexto"/>
          <p:cNvSpPr txBox="1"/>
          <p:nvPr/>
        </p:nvSpPr>
        <p:spPr>
          <a:xfrm>
            <a:off x="4028344" y="2132856"/>
            <a:ext cx="5152168" cy="369332"/>
          </a:xfrm>
          <a:prstGeom prst="rect">
            <a:avLst/>
          </a:prstGeom>
          <a:noFill/>
        </p:spPr>
        <p:txBody>
          <a:bodyPr wrap="square" rtlCol="0">
            <a:spAutoFit/>
          </a:bodyPr>
          <a:lstStyle/>
          <a:p>
            <a:r>
              <a:rPr lang="es-ES" dirty="0" smtClean="0">
                <a:latin typeface="Cordia New" pitchFamily="34" charset="-34"/>
                <a:cs typeface="Cordia New" pitchFamily="34" charset="-34"/>
              </a:rPr>
              <a:t>áreas en transformación</a:t>
            </a:r>
            <a:endParaRPr lang="es-ES" dirty="0">
              <a:latin typeface="Cordia New" pitchFamily="34" charset="-34"/>
              <a:cs typeface="Cordia New" pitchFamily="34" charset="-34"/>
            </a:endParaRPr>
          </a:p>
        </p:txBody>
      </p:sp>
      <p:sp>
        <p:nvSpPr>
          <p:cNvPr id="20" name="19 Rectángulo"/>
          <p:cNvSpPr/>
          <p:nvPr/>
        </p:nvSpPr>
        <p:spPr>
          <a:xfrm>
            <a:off x="-36512" y="5013176"/>
            <a:ext cx="4248472" cy="338554"/>
          </a:xfrm>
          <a:prstGeom prst="rect">
            <a:avLst/>
          </a:prstGeom>
        </p:spPr>
        <p:txBody>
          <a:bodyPr wrap="square">
            <a:spAutoFit/>
          </a:bodyPr>
          <a:lstStyle/>
          <a:p>
            <a:r>
              <a:rPr lang="es-ES" sz="1600" dirty="0" smtClean="0">
                <a:latin typeface="Cordia New" pitchFamily="34" charset="-34"/>
                <a:cs typeface="Cordia New" pitchFamily="34" charset="-34"/>
              </a:rPr>
              <a:t>espacios de transición urbano-territorial</a:t>
            </a:r>
            <a:endParaRPr lang="es-ES" sz="1600" dirty="0">
              <a:latin typeface="Cordia New" pitchFamily="34" charset="-34"/>
              <a:cs typeface="Cordia New" pitchFamily="34" charset="-34"/>
            </a:endParaRPr>
          </a:p>
        </p:txBody>
      </p:sp>
      <p:sp>
        <p:nvSpPr>
          <p:cNvPr id="21" name="20 Rectángulo"/>
          <p:cNvSpPr/>
          <p:nvPr/>
        </p:nvSpPr>
        <p:spPr>
          <a:xfrm>
            <a:off x="-36512" y="4797152"/>
            <a:ext cx="5652120" cy="338554"/>
          </a:xfrm>
          <a:prstGeom prst="rect">
            <a:avLst/>
          </a:prstGeom>
        </p:spPr>
        <p:txBody>
          <a:bodyPr wrap="square">
            <a:spAutoFit/>
          </a:bodyPr>
          <a:lstStyle/>
          <a:p>
            <a:r>
              <a:rPr lang="es-ES" sz="1600" dirty="0" err="1" smtClean="0">
                <a:latin typeface="Cordia New" pitchFamily="34" charset="-34"/>
                <a:cs typeface="Cordia New" pitchFamily="34" charset="-34"/>
              </a:rPr>
              <a:t>Landscape</a:t>
            </a:r>
            <a:r>
              <a:rPr lang="es-ES" sz="1600" dirty="0" smtClean="0">
                <a:latin typeface="Cordia New" pitchFamily="34" charset="-34"/>
                <a:cs typeface="Cordia New" pitchFamily="34" charset="-34"/>
              </a:rPr>
              <a:t> </a:t>
            </a:r>
            <a:r>
              <a:rPr lang="es-ES" sz="1600" dirty="0" err="1" smtClean="0">
                <a:latin typeface="Cordia New" pitchFamily="34" charset="-34"/>
                <a:cs typeface="Cordia New" pitchFamily="34" charset="-34"/>
              </a:rPr>
              <a:t>design</a:t>
            </a:r>
            <a:r>
              <a:rPr lang="es-ES" sz="1600" dirty="0" smtClean="0">
                <a:latin typeface="Cordia New" pitchFamily="34" charset="-34"/>
                <a:cs typeface="Cordia New" pitchFamily="34" charset="-34"/>
              </a:rPr>
              <a:t> de espacios territoriales en continuidad</a:t>
            </a:r>
            <a:endParaRPr lang="es-ES" sz="1600" dirty="0">
              <a:latin typeface="Cordia New" pitchFamily="34" charset="-34"/>
              <a:cs typeface="Cordia New" pitchFamily="34" charset="-34"/>
            </a:endParaRPr>
          </a:p>
        </p:txBody>
      </p:sp>
    </p:spTree>
    <p:extLst>
      <p:ext uri="{BB962C8B-B14F-4D97-AF65-F5344CB8AC3E}">
        <p14:creationId xmlns:p14="http://schemas.microsoft.com/office/powerpoint/2010/main" val="175385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3.bp.blogspot.com/_8HLapCX4-gM/Ro-LJfrkyqI/AAAAAAAAAEg/nVeBiwLHPjg/s400/isozaki.jpg"/>
          <p:cNvPicPr>
            <a:picLocks noChangeAspect="1" noChangeArrowheads="1"/>
          </p:cNvPicPr>
          <p:nvPr/>
        </p:nvPicPr>
        <p:blipFill>
          <a:blip r:embed="rId2" cstate="print"/>
          <a:srcRect/>
          <a:stretch>
            <a:fillRect/>
          </a:stretch>
        </p:blipFill>
        <p:spPr bwMode="auto">
          <a:xfrm>
            <a:off x="0" y="591881"/>
            <a:ext cx="5154266" cy="2693103"/>
          </a:xfrm>
          <a:prstGeom prst="rect">
            <a:avLst/>
          </a:prstGeom>
          <a:noFill/>
        </p:spPr>
      </p:pic>
      <p:sp>
        <p:nvSpPr>
          <p:cNvPr id="11" name="10 Rectángulo"/>
          <p:cNvSpPr/>
          <p:nvPr/>
        </p:nvSpPr>
        <p:spPr>
          <a:xfrm>
            <a:off x="0" y="3501008"/>
            <a:ext cx="5148064" cy="369332"/>
          </a:xfrm>
          <a:prstGeom prst="rect">
            <a:avLst/>
          </a:prstGeom>
        </p:spPr>
        <p:txBody>
          <a:bodyPr wrap="square">
            <a:spAutoFit/>
          </a:bodyPr>
          <a:lstStyle/>
          <a:p>
            <a:r>
              <a:rPr lang="es-ES" dirty="0" smtClean="0">
                <a:latin typeface="Cordia New" pitchFamily="34" charset="-34"/>
                <a:cs typeface="Cordia New" pitchFamily="34" charset="-34"/>
              </a:rPr>
              <a:t>Estrategias de Reprogramación</a:t>
            </a:r>
            <a:endParaRPr lang="es-ES" dirty="0">
              <a:latin typeface="Cordia New" pitchFamily="34" charset="-34"/>
              <a:cs typeface="Cordia New" pitchFamily="34" charset="-34"/>
            </a:endParaRPr>
          </a:p>
        </p:txBody>
      </p:sp>
      <p:sp>
        <p:nvSpPr>
          <p:cNvPr id="16" name="15 CuadroTexto"/>
          <p:cNvSpPr txBox="1"/>
          <p:nvPr/>
        </p:nvSpPr>
        <p:spPr>
          <a:xfrm>
            <a:off x="0" y="3717032"/>
            <a:ext cx="5152168" cy="369332"/>
          </a:xfrm>
          <a:prstGeom prst="rect">
            <a:avLst/>
          </a:prstGeom>
          <a:noFill/>
        </p:spPr>
        <p:txBody>
          <a:bodyPr wrap="square" rtlCol="0">
            <a:spAutoFit/>
          </a:bodyPr>
          <a:lstStyle/>
          <a:p>
            <a:r>
              <a:rPr lang="es-ES" dirty="0" smtClean="0">
                <a:latin typeface="Cordia New" pitchFamily="34" charset="-34"/>
                <a:cs typeface="Cordia New" pitchFamily="34" charset="-34"/>
              </a:rPr>
              <a:t>Reciclaje </a:t>
            </a:r>
            <a:r>
              <a:rPr lang="es-ES" sz="1600" dirty="0" smtClean="0">
                <a:latin typeface="Cordia New" pitchFamily="34" charset="-34"/>
                <a:cs typeface="Cordia New" pitchFamily="34" charset="-34"/>
              </a:rPr>
              <a:t>pre-existencias</a:t>
            </a:r>
            <a:endParaRPr lang="es-ES" sz="1600" dirty="0">
              <a:latin typeface="Cordia New" pitchFamily="34" charset="-34"/>
              <a:cs typeface="Cordia New" pitchFamily="34" charset="-34"/>
            </a:endParaRPr>
          </a:p>
        </p:txBody>
      </p:sp>
      <p:sp>
        <p:nvSpPr>
          <p:cNvPr id="15" name="14 Rectángulo"/>
          <p:cNvSpPr/>
          <p:nvPr/>
        </p:nvSpPr>
        <p:spPr>
          <a:xfrm>
            <a:off x="3995936" y="210126"/>
            <a:ext cx="5184576" cy="369332"/>
          </a:xfrm>
          <a:prstGeom prst="rect">
            <a:avLst/>
          </a:prstGeom>
        </p:spPr>
        <p:txBody>
          <a:bodyPr wrap="square">
            <a:spAutoFit/>
          </a:bodyPr>
          <a:lstStyle/>
          <a:p>
            <a:pPr algn="r"/>
            <a:r>
              <a:rPr lang="es-ES" sz="1600" dirty="0" smtClean="0">
                <a:latin typeface="Cordia New" pitchFamily="34" charset="-34"/>
                <a:cs typeface="Cordia New" pitchFamily="34" charset="-34"/>
              </a:rPr>
              <a:t>espacios</a:t>
            </a:r>
            <a:r>
              <a:rPr lang="es-ES" sz="1600" dirty="0" smtClean="0">
                <a:latin typeface="Arial" pitchFamily="34" charset="0"/>
                <a:cs typeface="Arial" pitchFamily="34" charset="0"/>
              </a:rPr>
              <a:t> </a:t>
            </a:r>
            <a:r>
              <a:rPr lang="es-ES" dirty="0" smtClean="0">
                <a:latin typeface="Cordia New" pitchFamily="34" charset="-34"/>
                <a:cs typeface="Cordia New" pitchFamily="34" charset="-34"/>
              </a:rPr>
              <a:t>arquitectónicos de la ciudad tridimensional</a:t>
            </a:r>
            <a:endParaRPr lang="es-ES" dirty="0">
              <a:latin typeface="Cordia New" pitchFamily="34" charset="-34"/>
              <a:cs typeface="Cordia New" pitchFamily="34" charset="-34"/>
            </a:endParaRPr>
          </a:p>
        </p:txBody>
      </p:sp>
      <p:sp>
        <p:nvSpPr>
          <p:cNvPr id="18" name="17 Rectángulo"/>
          <p:cNvSpPr/>
          <p:nvPr/>
        </p:nvSpPr>
        <p:spPr>
          <a:xfrm>
            <a:off x="2520280" y="-5898"/>
            <a:ext cx="6660232" cy="338554"/>
          </a:xfrm>
          <a:prstGeom prst="rect">
            <a:avLst/>
          </a:prstGeom>
        </p:spPr>
        <p:txBody>
          <a:bodyPr wrap="square">
            <a:spAutoFit/>
          </a:bodyPr>
          <a:lstStyle/>
          <a:p>
            <a:pPr algn="r"/>
            <a:r>
              <a:rPr lang="es-ES" sz="1600" dirty="0" smtClean="0">
                <a:latin typeface="Cordia New" pitchFamily="34" charset="-34"/>
                <a:cs typeface="Cordia New" pitchFamily="34" charset="-34"/>
              </a:rPr>
              <a:t>Tejido urbano más </a:t>
            </a:r>
            <a:r>
              <a:rPr lang="es-ES" sz="1600" dirty="0" err="1" smtClean="0">
                <a:latin typeface="Cordia New" pitchFamily="34" charset="-34"/>
                <a:cs typeface="Cordia New" pitchFamily="34" charset="-34"/>
              </a:rPr>
              <a:t>alla</a:t>
            </a:r>
            <a:r>
              <a:rPr lang="es-ES" sz="1600" dirty="0" smtClean="0">
                <a:latin typeface="Cordia New" pitchFamily="34" charset="-34"/>
                <a:cs typeface="Cordia New" pitchFamily="34" charset="-34"/>
              </a:rPr>
              <a:t> del </a:t>
            </a:r>
            <a:r>
              <a:rPr lang="es-ES" sz="1600" dirty="0" err="1" smtClean="0">
                <a:latin typeface="Cordia New" pitchFamily="34" charset="-34"/>
                <a:cs typeface="Cordia New" pitchFamily="34" charset="-34"/>
              </a:rPr>
              <a:t>zoning</a:t>
            </a:r>
            <a:r>
              <a:rPr lang="es-ES" sz="1600" dirty="0" smtClean="0">
                <a:latin typeface="Cordia New" pitchFamily="34" charset="-34"/>
                <a:cs typeface="Cordia New" pitchFamily="34" charset="-34"/>
              </a:rPr>
              <a:t> y la </a:t>
            </a:r>
            <a:r>
              <a:rPr lang="es-ES" sz="1600" dirty="0" err="1" smtClean="0">
                <a:latin typeface="Cordia New" pitchFamily="34" charset="-34"/>
                <a:cs typeface="Cordia New" pitchFamily="34" charset="-34"/>
              </a:rPr>
              <a:t>hiperespecialización</a:t>
            </a:r>
            <a:endParaRPr lang="es-ES" sz="1600" dirty="0">
              <a:latin typeface="Cordia New" pitchFamily="34" charset="-34"/>
              <a:cs typeface="Cordia New" pitchFamily="34" charset="-34"/>
            </a:endParaRPr>
          </a:p>
        </p:txBody>
      </p:sp>
      <p:pic>
        <p:nvPicPr>
          <p:cNvPr id="19" name="18 Imagen" descr="IMAGEN BERNARD.jpg"/>
          <p:cNvPicPr>
            <a:picLocks noChangeAspect="1"/>
          </p:cNvPicPr>
          <p:nvPr/>
        </p:nvPicPr>
        <p:blipFill>
          <a:blip r:embed="rId3" cstate="print"/>
          <a:stretch>
            <a:fillRect/>
          </a:stretch>
        </p:blipFill>
        <p:spPr>
          <a:xfrm>
            <a:off x="4334179" y="3356992"/>
            <a:ext cx="4809821" cy="3501008"/>
          </a:xfrm>
          <a:prstGeom prst="rect">
            <a:avLst/>
          </a:prstGeom>
        </p:spPr>
      </p:pic>
    </p:spTree>
    <p:extLst>
      <p:ext uri="{BB962C8B-B14F-4D97-AF65-F5344CB8AC3E}">
        <p14:creationId xmlns:p14="http://schemas.microsoft.com/office/powerpoint/2010/main" val="422983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16 Imagen" descr="DIAGRAMA.jpg"/>
          <p:cNvPicPr>
            <a:picLocks noChangeAspect="1"/>
          </p:cNvPicPr>
          <p:nvPr/>
        </p:nvPicPr>
        <p:blipFill>
          <a:blip r:embed="rId2" cstate="print"/>
          <a:srcRect t="4918" r="437"/>
          <a:stretch>
            <a:fillRect/>
          </a:stretch>
        </p:blipFill>
        <p:spPr>
          <a:xfrm>
            <a:off x="0" y="188640"/>
            <a:ext cx="6372200" cy="3790917"/>
          </a:xfrm>
          <a:prstGeom prst="rect">
            <a:avLst/>
          </a:prstGeom>
        </p:spPr>
      </p:pic>
      <p:sp>
        <p:nvSpPr>
          <p:cNvPr id="9" name="8 CuadroTexto"/>
          <p:cNvSpPr txBox="1"/>
          <p:nvPr/>
        </p:nvSpPr>
        <p:spPr>
          <a:xfrm>
            <a:off x="0" y="-27384"/>
            <a:ext cx="9148104" cy="369332"/>
          </a:xfrm>
          <a:prstGeom prst="rect">
            <a:avLst/>
          </a:prstGeom>
          <a:noFill/>
        </p:spPr>
        <p:txBody>
          <a:bodyPr wrap="square" rtlCol="0">
            <a:spAutoFit/>
          </a:bodyPr>
          <a:lstStyle/>
          <a:p>
            <a:pPr algn="r"/>
            <a:r>
              <a:rPr lang="es-ES" dirty="0" smtClean="0">
                <a:solidFill>
                  <a:schemeClr val="bg1"/>
                </a:solidFill>
                <a:latin typeface="Cordia New" pitchFamily="34" charset="-34"/>
                <a:cs typeface="Cordia New" pitchFamily="34" charset="-34"/>
              </a:rPr>
              <a:t>Profundizar en las nuevas técnicas constructivas, estructurales  e infraestructurales</a:t>
            </a:r>
            <a:endParaRPr lang="es-ES" dirty="0">
              <a:solidFill>
                <a:schemeClr val="bg1"/>
              </a:solidFill>
              <a:latin typeface="Cordia New" pitchFamily="34" charset="-34"/>
              <a:cs typeface="Cordia New" pitchFamily="34" charset="-34"/>
            </a:endParaRPr>
          </a:p>
        </p:txBody>
      </p:sp>
      <p:sp>
        <p:nvSpPr>
          <p:cNvPr id="14" name="13 CuadroTexto"/>
          <p:cNvSpPr txBox="1"/>
          <p:nvPr/>
        </p:nvSpPr>
        <p:spPr>
          <a:xfrm>
            <a:off x="3164248" y="167154"/>
            <a:ext cx="5944256" cy="369332"/>
          </a:xfrm>
          <a:prstGeom prst="rect">
            <a:avLst/>
          </a:prstGeom>
          <a:noFill/>
        </p:spPr>
        <p:txBody>
          <a:bodyPr wrap="square" rtlCol="0">
            <a:spAutoFit/>
          </a:bodyPr>
          <a:lstStyle/>
          <a:p>
            <a:pPr algn="r"/>
            <a:r>
              <a:rPr lang="es-ES" dirty="0" smtClean="0">
                <a:solidFill>
                  <a:schemeClr val="bg1"/>
                </a:solidFill>
                <a:latin typeface="Cordia New" pitchFamily="34" charset="-34"/>
                <a:cs typeface="Cordia New" pitchFamily="34" charset="-34"/>
              </a:rPr>
              <a:t>sostenibilidad ambiental</a:t>
            </a:r>
            <a:endParaRPr lang="es-ES" dirty="0">
              <a:solidFill>
                <a:schemeClr val="bg1"/>
              </a:solidFill>
              <a:latin typeface="Cordia New" pitchFamily="34" charset="-34"/>
              <a:cs typeface="Cordia New" pitchFamily="34" charset="-34"/>
            </a:endParaRPr>
          </a:p>
        </p:txBody>
      </p:sp>
      <p:sp>
        <p:nvSpPr>
          <p:cNvPr id="20" name="19 Rectángulo"/>
          <p:cNvSpPr/>
          <p:nvPr/>
        </p:nvSpPr>
        <p:spPr>
          <a:xfrm>
            <a:off x="2627784" y="6488668"/>
            <a:ext cx="1512168" cy="369332"/>
          </a:xfrm>
          <a:prstGeom prst="rect">
            <a:avLst/>
          </a:prstGeom>
        </p:spPr>
        <p:txBody>
          <a:bodyPr wrap="square">
            <a:spAutoFit/>
          </a:bodyPr>
          <a:lstStyle/>
          <a:p>
            <a:r>
              <a:rPr lang="es-ES" dirty="0" smtClean="0">
                <a:solidFill>
                  <a:schemeClr val="bg1"/>
                </a:solidFill>
                <a:latin typeface="Cordia New" pitchFamily="34" charset="-34"/>
                <a:cs typeface="Cordia New" pitchFamily="34" charset="-34"/>
              </a:rPr>
              <a:t>gestión de recursos</a:t>
            </a:r>
          </a:p>
        </p:txBody>
      </p:sp>
      <p:sp>
        <p:nvSpPr>
          <p:cNvPr id="21" name="20 Rectángulo"/>
          <p:cNvSpPr/>
          <p:nvPr/>
        </p:nvSpPr>
        <p:spPr>
          <a:xfrm>
            <a:off x="0" y="4005064"/>
            <a:ext cx="2592288" cy="369332"/>
          </a:xfrm>
          <a:prstGeom prst="rect">
            <a:avLst/>
          </a:prstGeom>
        </p:spPr>
        <p:txBody>
          <a:bodyPr wrap="square">
            <a:spAutoFit/>
          </a:bodyPr>
          <a:lstStyle/>
          <a:p>
            <a:r>
              <a:rPr lang="es-ES" dirty="0" smtClean="0">
                <a:solidFill>
                  <a:schemeClr val="bg1"/>
                </a:solidFill>
                <a:latin typeface="Cordia New" pitchFamily="34" charset="-34"/>
                <a:cs typeface="Cordia New" pitchFamily="34" charset="-34"/>
              </a:rPr>
              <a:t>Otros operadores proyectuales </a:t>
            </a:r>
            <a:endParaRPr lang="es-ES" dirty="0">
              <a:solidFill>
                <a:schemeClr val="bg1"/>
              </a:solidFill>
              <a:latin typeface="Cordia New" pitchFamily="34" charset="-34"/>
              <a:cs typeface="Cordia New" pitchFamily="34" charset="-34"/>
            </a:endParaRPr>
          </a:p>
        </p:txBody>
      </p:sp>
      <p:pic>
        <p:nvPicPr>
          <p:cNvPr id="10" name="9 Imagen" descr="VISTA.jpg"/>
          <p:cNvPicPr>
            <a:picLocks noChangeAspect="1"/>
          </p:cNvPicPr>
          <p:nvPr/>
        </p:nvPicPr>
        <p:blipFill rotWithShape="1">
          <a:blip r:embed="rId3" cstate="print">
            <a:extLst>
              <a:ext uri="{28A0092B-C50C-407E-A947-70E740481C1C}">
                <a14:useLocalDpi xmlns:a14="http://schemas.microsoft.com/office/drawing/2010/main"/>
              </a:ext>
            </a:extLst>
          </a:blip>
          <a:srcRect t="12845"/>
          <a:stretch/>
        </p:blipFill>
        <p:spPr>
          <a:xfrm>
            <a:off x="4129688" y="4437112"/>
            <a:ext cx="5014312" cy="2420888"/>
          </a:xfrm>
          <a:prstGeom prst="rect">
            <a:avLst/>
          </a:prstGeom>
        </p:spPr>
      </p:pic>
    </p:spTree>
    <p:extLst>
      <p:ext uri="{BB962C8B-B14F-4D97-AF65-F5344CB8AC3E}">
        <p14:creationId xmlns:p14="http://schemas.microsoft.com/office/powerpoint/2010/main" val="1913649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137</Words>
  <Application>Microsoft Office PowerPoint</Application>
  <PresentationFormat>Presentación en pantalla (4:3)</PresentationFormat>
  <Paragraphs>35</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TAP F 2012-2013 TARDOR ESCOLA TÈCNICA SUPEROR ARQUITECTURA DEL VALLÈS (ETSAV) UNIVERSITAT POLITÈCNICA DE CATALUNYA (UPC)     PROFESORS  FRANC FERNÁNDEZ  CARLES LLOP  ROSA RULL CONVIDATS LLUÍS MILLET  BERTA COLL  MANUEL GAUSA  ANTONIO RAVALLI COLABORADORS NÚRIA BISBAL  ERIK HERRERA  CATALINA SALVÀ   CONVENI  AMB LA CANDIDATURA BARCELONA PIRINEU 2022</vt:lpstr>
      <vt:lpstr> REPROGRAMAR_CONTEXTUALIZAR_HABITAR</vt:lpstr>
      <vt:lpstr>Presentación de PowerPoint</vt:lpstr>
      <vt:lpstr>Presentación de PowerPoint</vt:lpstr>
      <vt:lpstr>Presentación de PowerPoint</vt:lpstr>
      <vt:lpstr>OBJETIVOS DEL TAP F Asociación indisoluble de arquitectura y proyecto urbano o territorial  Un trabajo a escalas diversas, interaccionadas, donde proyecto urbano y arquitectónico se entremezclan creando un espacio de proyectación multiescalar.   No hablamos de un proyecto de urbanismo clásico, ni de construcción , ni de referencias arquitectónicas; Si no más bien investigar aproximándose a la arquitectura y al proyecto de arquitectura desde la continuidad de un hilo conductor que arranca de reflexiones sobre el espacio urbano contemporáneo.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ORGANIZACIÓN TAP 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F 2010-2011_qm Primavera Escola Tècnica Superor Arquitectura del Vallès (ETSAV)</dc:title>
  <dc:creator>Frank</dc:creator>
  <cp:lastModifiedBy>Ines Algara</cp:lastModifiedBy>
  <cp:revision>129</cp:revision>
  <dcterms:created xsi:type="dcterms:W3CDTF">2011-02-08T12:13:11Z</dcterms:created>
  <dcterms:modified xsi:type="dcterms:W3CDTF">2012-09-05T10:06:54Z</dcterms:modified>
</cp:coreProperties>
</file>