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9" r:id="rId3"/>
    <p:sldId id="272" r:id="rId4"/>
    <p:sldId id="273" r:id="rId5"/>
    <p:sldId id="274" r:id="rId6"/>
    <p:sldId id="275" r:id="rId7"/>
    <p:sldId id="296" r:id="rId8"/>
    <p:sldId id="295" r:id="rId9"/>
    <p:sldId id="297" r:id="rId10"/>
    <p:sldId id="298" r:id="rId11"/>
    <p:sldId id="299" r:id="rId12"/>
    <p:sldId id="270" r:id="rId13"/>
    <p:sldId id="257" r:id="rId14"/>
    <p:sldId id="268" r:id="rId15"/>
    <p:sldId id="300" r:id="rId16"/>
    <p:sldId id="301" r:id="rId17"/>
    <p:sldId id="302" r:id="rId18"/>
    <p:sldId id="303" r:id="rId19"/>
    <p:sldId id="304" r:id="rId20"/>
    <p:sldId id="305" r:id="rId21"/>
    <p:sldId id="306" r:id="rId22"/>
    <p:sldId id="261" r:id="rId23"/>
    <p:sldId id="263" r:id="rId24"/>
    <p:sldId id="285" r:id="rId25"/>
    <p:sldId id="286" r:id="rId26"/>
    <p:sldId id="287" r:id="rId27"/>
    <p:sldId id="288" r:id="rId28"/>
    <p:sldId id="289" r:id="rId29"/>
    <p:sldId id="290" r:id="rId30"/>
    <p:sldId id="291" r:id="rId31"/>
    <p:sldId id="292" r:id="rId32"/>
    <p:sldId id="293" r:id="rId33"/>
    <p:sldId id="294" r:id="rId34"/>
    <p:sldId id="266" r:id="rId35"/>
    <p:sldId id="271" r:id="rId36"/>
  </p:sldIdLst>
  <p:sldSz cx="9144000" cy="6858000" type="screen4x3"/>
  <p:notesSz cx="6400800" cy="86868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FFFF"/>
    <a:srgbClr val="33CCCC"/>
    <a:srgbClr val="00CC66"/>
    <a:srgbClr val="0099CC"/>
    <a:srgbClr val="FFCC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0" d="100"/>
          <a:sy n="80" d="100"/>
        </p:scale>
        <p:origin x="-210" y="-276"/>
      </p:cViewPr>
      <p:guideLst>
        <p:guide orient="horz" pos="2161"/>
        <p:guide pos="2880"/>
      </p:guideLst>
    </p:cSldViewPr>
  </p:slideViewPr>
  <p:notesTextViewPr>
    <p:cViewPr>
      <p:scale>
        <a:sx n="100" d="100"/>
        <a:sy n="100" d="100"/>
      </p:scale>
      <p:origin x="0" y="0"/>
    </p:cViewPr>
  </p:notesTextViewPr>
  <p:sorterViewPr>
    <p:cViewPr varScale="1">
      <p:scale>
        <a:sx n="100" d="100"/>
        <a:sy n="100" d="100"/>
      </p:scale>
      <p:origin x="0" y="-127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625850" y="0"/>
            <a:ext cx="2773363" cy="434975"/>
          </a:xfrm>
          <a:prstGeom prst="rect">
            <a:avLst/>
          </a:prstGeom>
        </p:spPr>
        <p:txBody>
          <a:bodyPr vert="horz" lIns="91440" tIns="45720" rIns="91440" bIns="45720" rtlCol="0"/>
          <a:lstStyle>
            <a:lvl1pPr algn="r">
              <a:defRPr sz="1200"/>
            </a:lvl1pPr>
          </a:lstStyle>
          <a:p>
            <a:fld id="{B3AF6933-7F17-45D7-AA3B-790551BCB008}" type="datetimeFigureOut">
              <a:rPr lang="es-ES" smtClean="0"/>
              <a:t>05/02/2018</a:t>
            </a:fld>
            <a:endParaRPr lang="es-ES"/>
          </a:p>
        </p:txBody>
      </p:sp>
      <p:sp>
        <p:nvSpPr>
          <p:cNvPr id="4" name="3 Marcador de imagen de diapositiva"/>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39763" y="4125913"/>
            <a:ext cx="5121275" cy="3910012"/>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250238"/>
            <a:ext cx="2773363" cy="434975"/>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625850" y="8250238"/>
            <a:ext cx="2773363" cy="434975"/>
          </a:xfrm>
          <a:prstGeom prst="rect">
            <a:avLst/>
          </a:prstGeom>
        </p:spPr>
        <p:txBody>
          <a:bodyPr vert="horz" lIns="91440" tIns="45720" rIns="91440" bIns="45720" rtlCol="0" anchor="b"/>
          <a:lstStyle>
            <a:lvl1pPr algn="r">
              <a:defRPr sz="1200"/>
            </a:lvl1pPr>
          </a:lstStyle>
          <a:p>
            <a:fld id="{F9A48B1F-7CF7-4025-904A-5388F3A03332}" type="slidenum">
              <a:rPr lang="es-ES" smtClean="0"/>
              <a:t>‹Nº›</a:t>
            </a:fld>
            <a:endParaRPr lang="es-ES"/>
          </a:p>
        </p:txBody>
      </p:sp>
    </p:spTree>
    <p:extLst>
      <p:ext uri="{BB962C8B-B14F-4D97-AF65-F5344CB8AC3E}">
        <p14:creationId xmlns:p14="http://schemas.microsoft.com/office/powerpoint/2010/main" val="15573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ca-ES"/>
          </a:p>
        </p:txBody>
      </p:sp>
      <p:sp>
        <p:nvSpPr>
          <p:cNvPr id="4" name="3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4" y="4406902"/>
            <a:ext cx="77724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8"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6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49"/>
            <a:ext cx="3008313" cy="1162051"/>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9"/>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942BEA1-1BE4-49C2-BAAF-0A01F899293B}" type="datetimeFigureOut">
              <a:rPr lang="ca-ES" smtClean="0"/>
              <a:pPr/>
              <a:t>05/02/2018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D87318A6-DACE-4F4E-A888-E655BA6BD899}" type="slidenum">
              <a:rPr lang="ca-ES" smtClean="0"/>
              <a:pPr/>
              <a:t>‹Nº›</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2BEA1-1BE4-49C2-BAAF-0A01F899293B}" type="datetimeFigureOut">
              <a:rPr lang="ca-ES" smtClean="0"/>
              <a:pPr/>
              <a:t>05/02/2018</a:t>
            </a:fld>
            <a:endParaRPr lang="ca-ES"/>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318A6-DACE-4F4E-A888-E655BA6BD899}" type="slidenum">
              <a:rPr lang="ca-ES" smtClean="0"/>
              <a:pPr/>
              <a:t>‹Nº›</a:t>
            </a:fld>
            <a:endParaRPr lang="ca-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video" Target="file:///F:\_DOC&#200;NCIA\TALLER%20PUc\maquetas%20ajaccio.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20002"/>
            <a:ext cx="9144000" cy="2046714"/>
          </a:xfrm>
          <a:prstGeom prst="rect">
            <a:avLst/>
          </a:prstGeom>
          <a:noFill/>
        </p:spPr>
        <p:txBody>
          <a:bodyPr wrap="square" rtlCol="0">
            <a:spAutoFit/>
          </a:bodyPr>
          <a:lstStyle/>
          <a:p>
            <a:pPr algn="ctr"/>
            <a:r>
              <a:rPr lang="ca-ES" sz="3000" b="1" dirty="0" smtClean="0">
                <a:latin typeface="Open Sans Light" pitchFamily="34" charset="0"/>
                <a:ea typeface="Open Sans Light" pitchFamily="34" charset="0"/>
                <a:cs typeface="Open Sans Light" pitchFamily="34" charset="0"/>
              </a:rPr>
              <a:t>tap Puc</a:t>
            </a:r>
          </a:p>
          <a:p>
            <a:pPr algn="ctr"/>
            <a:r>
              <a:rPr lang="ca-ES" sz="1400" b="1" dirty="0" smtClean="0">
                <a:solidFill>
                  <a:schemeClr val="accent5">
                    <a:lumMod val="75000"/>
                  </a:schemeClr>
                </a:solidFill>
                <a:latin typeface="Open Sans Light" pitchFamily="34" charset="0"/>
                <a:ea typeface="Open Sans Light" pitchFamily="34" charset="0"/>
                <a:cs typeface="Open Sans Light" pitchFamily="34" charset="0"/>
              </a:rPr>
              <a:t>Quadrimestre primavera 2017 2018</a:t>
            </a:r>
          </a:p>
          <a:p>
            <a:pPr algn="ctr" fontAlgn="base">
              <a:spcBef>
                <a:spcPct val="0"/>
              </a:spcBef>
              <a:spcAft>
                <a:spcPct val="0"/>
              </a:spcAft>
              <a:tabLst>
                <a:tab pos="114300" algn="l"/>
              </a:tabLst>
            </a:pPr>
            <a:r>
              <a:rPr lang="fr-FR" sz="2500" b="1" dirty="0">
                <a:latin typeface="Trebuchet MS" pitchFamily="34" charset="0"/>
              </a:rPr>
              <a:t>La </a:t>
            </a:r>
            <a:r>
              <a:rPr lang="fr-FR" sz="2500" b="1" dirty="0" err="1">
                <a:latin typeface="Trebuchet MS" pitchFamily="34" charset="0"/>
              </a:rPr>
              <a:t>ciutat</a:t>
            </a:r>
            <a:r>
              <a:rPr lang="fr-FR" sz="2500" b="1" dirty="0">
                <a:latin typeface="Trebuchet MS" pitchFamily="34" charset="0"/>
              </a:rPr>
              <a:t> adaptable</a:t>
            </a:r>
          </a:p>
          <a:p>
            <a:pPr algn="ctr" fontAlgn="base">
              <a:spcBef>
                <a:spcPct val="0"/>
              </a:spcBef>
              <a:spcAft>
                <a:spcPct val="0"/>
              </a:spcAft>
              <a:tabLst>
                <a:tab pos="114300" algn="l"/>
              </a:tabLst>
            </a:pPr>
            <a:r>
              <a:rPr lang="fr-FR" sz="1400" b="1" dirty="0" smtClean="0">
                <a:solidFill>
                  <a:schemeClr val="accent5">
                    <a:lumMod val="75000"/>
                  </a:schemeClr>
                </a:solidFill>
                <a:latin typeface="Trebuchet MS" pitchFamily="34" charset="0"/>
              </a:rPr>
              <a:t>GE i RE </a:t>
            </a:r>
            <a:r>
              <a:rPr lang="fr-FR" sz="1400" b="1" dirty="0" err="1" smtClean="0">
                <a:solidFill>
                  <a:schemeClr val="accent5">
                    <a:lumMod val="75000"/>
                  </a:schemeClr>
                </a:solidFill>
                <a:latin typeface="Trebuchet MS" pitchFamily="34" charset="0"/>
              </a:rPr>
              <a:t>generació</a:t>
            </a:r>
            <a:r>
              <a:rPr lang="fr-FR" sz="1400" b="1" dirty="0" smtClean="0">
                <a:solidFill>
                  <a:schemeClr val="accent5">
                    <a:lumMod val="75000"/>
                  </a:schemeClr>
                </a:solidFill>
                <a:latin typeface="Trebuchet MS" pitchFamily="34" charset="0"/>
              </a:rPr>
              <a:t> </a:t>
            </a:r>
            <a:r>
              <a:rPr lang="fr-FR" sz="1400" b="1" dirty="0">
                <a:solidFill>
                  <a:schemeClr val="accent5">
                    <a:lumMod val="75000"/>
                  </a:schemeClr>
                </a:solidFill>
                <a:latin typeface="Trebuchet MS" pitchFamily="34" charset="0"/>
              </a:rPr>
              <a:t>d’</a:t>
            </a:r>
            <a:r>
              <a:rPr lang="fr-FR" sz="1400" b="1" dirty="0" err="1">
                <a:solidFill>
                  <a:schemeClr val="accent5">
                    <a:lumMod val="75000"/>
                  </a:schemeClr>
                </a:solidFill>
                <a:latin typeface="Trebuchet MS" pitchFamily="34" charset="0"/>
              </a:rPr>
              <a:t>arquitectures</a:t>
            </a:r>
            <a:endParaRPr lang="fr-FR" sz="1400" b="1" dirty="0">
              <a:solidFill>
                <a:schemeClr val="accent5">
                  <a:lumMod val="75000"/>
                </a:schemeClr>
              </a:solidFill>
              <a:latin typeface="Trebuchet MS" pitchFamily="34" charset="0"/>
            </a:endParaRPr>
          </a:p>
          <a:p>
            <a:pPr algn="ctr"/>
            <a:endParaRPr lang="ca-ES" sz="1100" dirty="0" smtClean="0">
              <a:latin typeface="Open Sans Light" pitchFamily="34" charset="0"/>
              <a:ea typeface="Open Sans Light" pitchFamily="34" charset="0"/>
              <a:cs typeface="Open Sans Light" pitchFamily="34" charset="0"/>
            </a:endParaRPr>
          </a:p>
          <a:p>
            <a:pPr algn="ctr"/>
            <a:r>
              <a:rPr lang="ca-ES" sz="1100" dirty="0" smtClean="0">
                <a:latin typeface="Open Sans Light" pitchFamily="34" charset="0"/>
                <a:ea typeface="Open Sans Light" pitchFamily="34" charset="0"/>
                <a:cs typeface="Open Sans Light" pitchFamily="34" charset="0"/>
              </a:rPr>
              <a:t>Franc Fernández (projectes)</a:t>
            </a:r>
          </a:p>
          <a:p>
            <a:pPr algn="ctr"/>
            <a:r>
              <a:rPr lang="ca-ES" sz="1100" dirty="0" smtClean="0">
                <a:latin typeface="Open Sans Light" pitchFamily="34" charset="0"/>
                <a:ea typeface="Open Sans Light" pitchFamily="34" charset="0"/>
                <a:cs typeface="Open Sans Light" pitchFamily="34" charset="0"/>
              </a:rPr>
              <a:t>Carles Llop, Catalina Salvà (urbanisme)</a:t>
            </a:r>
          </a:p>
          <a:p>
            <a:pPr algn="ctr"/>
            <a:r>
              <a:rPr lang="ca-ES" sz="1100" dirty="0" smtClean="0">
                <a:latin typeface="Open Sans Light" pitchFamily="34" charset="0"/>
                <a:ea typeface="Open Sans Light" pitchFamily="34" charset="0"/>
                <a:cs typeface="Open Sans Light" pitchFamily="34" charset="0"/>
              </a:rPr>
              <a:t>Col·laboradors: Estudiants quadrimestre tardor 2017 2018</a:t>
            </a:r>
            <a:endParaRPr lang="ca-ES" sz="1100" dirty="0">
              <a:latin typeface="Open Sans Light" pitchFamily="34" charset="0"/>
              <a:ea typeface="Open Sans Light" pitchFamily="34" charset="0"/>
              <a:cs typeface="Open Sans Light" pitchFamily="34" charset="0"/>
            </a:endParaRPr>
          </a:p>
        </p:txBody>
      </p:sp>
      <p:sp>
        <p:nvSpPr>
          <p:cNvPr id="3" name="2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_DOCÈNCIA\TALLER PUc\GRUP D ENTREGA FINAL 3 - Monclus, Navarro, Planas.jpg"/>
          <p:cNvPicPr>
            <a:picLocks noChangeAspect="1" noChangeArrowheads="1"/>
          </p:cNvPicPr>
          <p:nvPr/>
        </p:nvPicPr>
        <p:blipFill>
          <a:blip r:embed="rId2" cstate="print"/>
          <a:srcRect l="40007" t="38622" r="38473" b="30943"/>
          <a:stretch>
            <a:fillRect/>
          </a:stretch>
        </p:blipFill>
        <p:spPr bwMode="auto">
          <a:xfrm>
            <a:off x="720000" y="1440000"/>
            <a:ext cx="3819820" cy="3816000"/>
          </a:xfrm>
          <a:prstGeom prst="rect">
            <a:avLst/>
          </a:prstGeom>
          <a:noFill/>
        </p:spPr>
      </p:pic>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3" name="12 CuadroTexto"/>
          <p:cNvSpPr txBox="1"/>
          <p:nvPr/>
        </p:nvSpPr>
        <p:spPr>
          <a:xfrm>
            <a:off x="4608000" y="5256000"/>
            <a:ext cx="3816000" cy="553998"/>
          </a:xfrm>
          <a:prstGeom prst="rect">
            <a:avLst/>
          </a:prstGeom>
          <a:noFill/>
        </p:spPr>
        <p:txBody>
          <a:bodyPr wrap="square" rIns="0" rtlCol="0">
            <a:spAutoFit/>
          </a:bodyPr>
          <a:lstStyle/>
          <a:p>
            <a:pPr algn="r"/>
            <a:r>
              <a:rPr lang="ca-ES" sz="600" dirty="0" smtClean="0">
                <a:latin typeface="Open Sans Light" pitchFamily="34" charset="0"/>
                <a:ea typeface="Open Sans Light" pitchFamily="34" charset="0"/>
                <a:cs typeface="Open Sans Light" pitchFamily="34" charset="0"/>
              </a:rPr>
              <a:t>Puc QP 2016-2017</a:t>
            </a:r>
          </a:p>
          <a:p>
            <a:pPr algn="r"/>
            <a:r>
              <a:rPr lang="ca-ES" sz="600" dirty="0" smtClean="0">
                <a:latin typeface="Open Sans Light" pitchFamily="34" charset="0"/>
                <a:ea typeface="Open Sans Light" pitchFamily="34" charset="0"/>
                <a:cs typeface="Open Sans Light" pitchFamily="34" charset="0"/>
              </a:rPr>
              <a:t>Arqués,Castillo,</a:t>
            </a:r>
            <a:r>
              <a:rPr lang="ca-ES" sz="600" dirty="0" err="1" smtClean="0">
                <a:latin typeface="Open Sans Light" pitchFamily="34" charset="0"/>
                <a:ea typeface="Open Sans Light" pitchFamily="34" charset="0"/>
                <a:cs typeface="Open Sans Light" pitchFamily="34" charset="0"/>
              </a:rPr>
              <a:t>Escribá</a:t>
            </a:r>
            <a:r>
              <a:rPr lang="ca-ES" sz="600" dirty="0" smtClean="0">
                <a:latin typeface="Open Sans Light" pitchFamily="34" charset="0"/>
                <a:ea typeface="Open Sans Light" pitchFamily="34" charset="0"/>
                <a:cs typeface="Open Sans Light" pitchFamily="34" charset="0"/>
              </a:rPr>
              <a:t>;Pina</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14" name="13 CuadroTexto"/>
          <p:cNvSpPr txBox="1"/>
          <p:nvPr/>
        </p:nvSpPr>
        <p:spPr>
          <a:xfrm>
            <a:off x="720000" y="5256000"/>
            <a:ext cx="3816000" cy="461665"/>
          </a:xfrm>
          <a:prstGeom prst="rect">
            <a:avLst/>
          </a:prstGeom>
          <a:noFill/>
        </p:spPr>
        <p:txBody>
          <a:bodyPr wrap="square" lIns="0" rIns="0" rtlCol="0">
            <a:spAutoFit/>
          </a:bodyPr>
          <a:lstStyle/>
          <a:p>
            <a:r>
              <a:rPr lang="ca-ES" sz="600" dirty="0" smtClean="0">
                <a:latin typeface="Open Sans Light" pitchFamily="34" charset="0"/>
                <a:ea typeface="Open Sans Light" pitchFamily="34" charset="0"/>
                <a:cs typeface="Open Sans Light" pitchFamily="34" charset="0"/>
              </a:rPr>
              <a:t>Puc QT 2015-2016</a:t>
            </a:r>
          </a:p>
          <a:p>
            <a:r>
              <a:rPr lang="ca-ES" sz="600" dirty="0" smtClean="0">
                <a:latin typeface="Open Sans Light" pitchFamily="34" charset="0"/>
                <a:ea typeface="Open Sans Light" pitchFamily="34" charset="0"/>
                <a:cs typeface="Open Sans Light" pitchFamily="34" charset="0"/>
              </a:rPr>
              <a:t>Monclús,Navarro,Planas</a:t>
            </a: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1026" name="Picture 2" descr="F:\_DOCÈNCIA\TALLER PUc\003_AXONOMETRIA copia2.jpg"/>
          <p:cNvPicPr>
            <a:picLocks noChangeAspect="1" noChangeArrowheads="1"/>
          </p:cNvPicPr>
          <p:nvPr/>
        </p:nvPicPr>
        <p:blipFill>
          <a:blip r:embed="rId3" cstate="print"/>
          <a:srcRect l="41310" t="23813" r="24295" b="28562"/>
          <a:stretch>
            <a:fillRect/>
          </a:stretch>
        </p:blipFill>
        <p:spPr bwMode="auto">
          <a:xfrm>
            <a:off x="4608000" y="1440000"/>
            <a:ext cx="3815186" cy="3816000"/>
          </a:xfrm>
          <a:prstGeom prst="rect">
            <a:avLst/>
          </a:prstGeom>
          <a:noFill/>
        </p:spPr>
      </p:pic>
    </p:spTree>
    <p:extLst>
      <p:ext uri="{BB962C8B-B14F-4D97-AF65-F5344CB8AC3E}">
        <p14:creationId xmlns:p14="http://schemas.microsoft.com/office/powerpoint/2010/main" val="1555211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_DOCÈNCIA\TALLER PUc\2015-2016 2QP\05-EXERCICI\LLIURAMENT FINAL\C'est la vie_6.jpg"/>
          <p:cNvPicPr>
            <a:picLocks noChangeAspect="1" noChangeArrowheads="1"/>
          </p:cNvPicPr>
          <p:nvPr/>
        </p:nvPicPr>
        <p:blipFill>
          <a:blip r:embed="rId2" cstate="print"/>
          <a:srcRect l="18046" r="15357"/>
          <a:stretch>
            <a:fillRect/>
          </a:stretch>
        </p:blipFill>
        <p:spPr bwMode="auto">
          <a:xfrm>
            <a:off x="4608000" y="1440000"/>
            <a:ext cx="3822061" cy="3816000"/>
          </a:xfrm>
          <a:prstGeom prst="rect">
            <a:avLst/>
          </a:prstGeom>
          <a:noFill/>
        </p:spPr>
      </p:pic>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3" name="12 CuadroTexto"/>
          <p:cNvSpPr txBox="1"/>
          <p:nvPr/>
        </p:nvSpPr>
        <p:spPr>
          <a:xfrm>
            <a:off x="4608000" y="5256000"/>
            <a:ext cx="3816000" cy="646331"/>
          </a:xfrm>
          <a:prstGeom prst="rect">
            <a:avLst/>
          </a:prstGeom>
          <a:noFill/>
        </p:spPr>
        <p:txBody>
          <a:bodyPr wrap="square" rIns="0" rtlCol="0">
            <a:spAutoFit/>
          </a:bodyPr>
          <a:lstStyle/>
          <a:p>
            <a:pPr algn="r"/>
            <a:r>
              <a:rPr lang="ca-ES" sz="600" dirty="0" smtClean="0">
                <a:latin typeface="Open Sans Light" pitchFamily="34" charset="0"/>
                <a:ea typeface="Open Sans Light" pitchFamily="34" charset="0"/>
                <a:cs typeface="Open Sans Light" pitchFamily="34" charset="0"/>
              </a:rPr>
              <a:t>Puc QP 2015-2016</a:t>
            </a:r>
          </a:p>
          <a:p>
            <a:pPr algn="r"/>
            <a:r>
              <a:rPr lang="ca-ES" sz="600" dirty="0" err="1" smtClean="0">
                <a:latin typeface="Open Sans Light" pitchFamily="34" charset="0"/>
                <a:ea typeface="Open Sans Light" pitchFamily="34" charset="0"/>
                <a:cs typeface="Open Sans Light" pitchFamily="34" charset="0"/>
              </a:rPr>
              <a:t>Alcázar</a:t>
            </a:r>
            <a:r>
              <a:rPr lang="ca-ES" sz="600" dirty="0" smtClean="0">
                <a:latin typeface="Open Sans Light" pitchFamily="34" charset="0"/>
                <a:ea typeface="Open Sans Light" pitchFamily="34" charset="0"/>
                <a:cs typeface="Open Sans Light" pitchFamily="34" charset="0"/>
              </a:rPr>
              <a:t>,García,</a:t>
            </a:r>
            <a:r>
              <a:rPr lang="ca-ES" sz="600" dirty="0" err="1" smtClean="0">
                <a:latin typeface="Open Sans Light" pitchFamily="34" charset="0"/>
                <a:ea typeface="Open Sans Light" pitchFamily="34" charset="0"/>
                <a:cs typeface="Open Sans Light" pitchFamily="34" charset="0"/>
              </a:rPr>
              <a:t>Rueda</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14" name="13 CuadroTexto"/>
          <p:cNvSpPr txBox="1"/>
          <p:nvPr/>
        </p:nvSpPr>
        <p:spPr>
          <a:xfrm>
            <a:off x="720000" y="5256000"/>
            <a:ext cx="3816000" cy="553998"/>
          </a:xfrm>
          <a:prstGeom prst="rect">
            <a:avLst/>
          </a:prstGeom>
          <a:noFill/>
        </p:spPr>
        <p:txBody>
          <a:bodyPr wrap="square" lIns="0" rIns="0" rtlCol="0">
            <a:spAutoFit/>
          </a:bodyPr>
          <a:lstStyle/>
          <a:p>
            <a:r>
              <a:rPr lang="ca-ES" sz="600" dirty="0" smtClean="0">
                <a:latin typeface="Open Sans Light" pitchFamily="34" charset="0"/>
                <a:ea typeface="Open Sans Light" pitchFamily="34" charset="0"/>
                <a:cs typeface="Open Sans Light" pitchFamily="34" charset="0"/>
              </a:rPr>
              <a:t>Puc QT 2016-2017</a:t>
            </a:r>
          </a:p>
          <a:p>
            <a:r>
              <a:rPr lang="ca-ES" sz="600" dirty="0" smtClean="0">
                <a:latin typeface="Open Sans Light" pitchFamily="34" charset="0"/>
                <a:ea typeface="Open Sans Light" pitchFamily="34" charset="0"/>
                <a:cs typeface="Open Sans Light" pitchFamily="34" charset="0"/>
              </a:rPr>
              <a:t>Morgado,</a:t>
            </a:r>
            <a:r>
              <a:rPr lang="ca-ES" sz="600" dirty="0" err="1" smtClean="0">
                <a:latin typeface="Open Sans Light" pitchFamily="34" charset="0"/>
                <a:ea typeface="Open Sans Light" pitchFamily="34" charset="0"/>
                <a:cs typeface="Open Sans Light" pitchFamily="34" charset="0"/>
              </a:rPr>
              <a:t>Rabaza</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Terraneo</a:t>
            </a:r>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2" name="Picture 5" descr="F:\_DOCÈNCIA\TALLER PUc\2016-2017 1QT\05-EXERCICI\LLIURAMENT FINAL\Lliurament Final_Grup 03_Morgado, Rabaza, Terraneo\Fotografies Maqueta\IMG-20170109-WA0000.jpg"/>
          <p:cNvPicPr>
            <a:picLocks noChangeAspect="1" noChangeArrowheads="1"/>
          </p:cNvPicPr>
          <p:nvPr/>
        </p:nvPicPr>
        <p:blipFill>
          <a:blip r:embed="rId3">
            <a:lum bright="10000"/>
          </a:blip>
          <a:srcRect l="16133" t="3666" r="28546" b="22751"/>
          <a:stretch>
            <a:fillRect/>
          </a:stretch>
        </p:blipFill>
        <p:spPr bwMode="auto">
          <a:xfrm>
            <a:off x="720000" y="1440000"/>
            <a:ext cx="3825244" cy="3816000"/>
          </a:xfrm>
          <a:prstGeom prst="rect">
            <a:avLst/>
          </a:prstGeom>
          <a:noFill/>
        </p:spPr>
      </p:pic>
    </p:spTree>
    <p:extLst>
      <p:ext uri="{BB962C8B-B14F-4D97-AF65-F5344CB8AC3E}">
        <p14:creationId xmlns:p14="http://schemas.microsoft.com/office/powerpoint/2010/main" val="1955192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20002"/>
            <a:ext cx="9144000" cy="2185214"/>
          </a:xfrm>
          <a:prstGeom prst="rect">
            <a:avLst/>
          </a:prstGeom>
          <a:noFill/>
        </p:spPr>
        <p:txBody>
          <a:bodyPr wrap="square" rtlCol="0">
            <a:spAutoFit/>
          </a:bodyPr>
          <a:lstStyle/>
          <a:p>
            <a:pPr algn="ctr"/>
            <a:r>
              <a:rPr lang="ca-ES" sz="3000" b="1" dirty="0" smtClean="0">
                <a:latin typeface="Open Sans Light" pitchFamily="34" charset="0"/>
                <a:ea typeface="Open Sans Light" pitchFamily="34" charset="0"/>
                <a:cs typeface="Open Sans Light" pitchFamily="34" charset="0"/>
              </a:rPr>
              <a:t>AJACCIO . 2</a:t>
            </a:r>
          </a:p>
          <a:p>
            <a:pPr algn="ctr"/>
            <a:endParaRPr lang="ca-ES" sz="1400" dirty="0" smtClean="0">
              <a:latin typeface="Open Sans Light" pitchFamily="34" charset="0"/>
              <a:ea typeface="Open Sans Light" pitchFamily="34" charset="0"/>
              <a:cs typeface="Open Sans Light" pitchFamily="34" charset="0"/>
            </a:endParaRPr>
          </a:p>
          <a:p>
            <a:pPr algn="ctr"/>
            <a:r>
              <a:rPr lang="ca-ES" sz="1400" b="1" dirty="0" smtClean="0">
                <a:latin typeface="Open Sans Light" pitchFamily="34" charset="0"/>
                <a:ea typeface="Open Sans Light" pitchFamily="34" charset="0"/>
                <a:cs typeface="Open Sans Light" pitchFamily="34" charset="0"/>
              </a:rPr>
              <a:t>Arquitectures pel </a:t>
            </a:r>
            <a:r>
              <a:rPr lang="ca-ES" sz="1400" b="1" dirty="0" err="1" smtClean="0">
                <a:latin typeface="Open Sans Light" pitchFamily="34" charset="0"/>
                <a:ea typeface="Open Sans Light" pitchFamily="34" charset="0"/>
                <a:cs typeface="Open Sans Light" pitchFamily="34" charset="0"/>
              </a:rPr>
              <a:t>waterfront</a:t>
            </a:r>
            <a:r>
              <a:rPr lang="ca-ES" sz="1400" b="1" dirty="0" smtClean="0">
                <a:latin typeface="Open Sans Light" pitchFamily="34" charset="0"/>
                <a:ea typeface="Open Sans Light" pitchFamily="34" charset="0"/>
                <a:cs typeface="Open Sans Light" pitchFamily="34" charset="0"/>
              </a:rPr>
              <a:t> </a:t>
            </a:r>
            <a:r>
              <a:rPr lang="ca-ES" sz="1400" b="1" dirty="0" err="1" smtClean="0">
                <a:latin typeface="Open Sans Light" pitchFamily="34" charset="0"/>
                <a:ea typeface="Open Sans Light" pitchFamily="34" charset="0"/>
                <a:cs typeface="Open Sans Light" pitchFamily="34" charset="0"/>
              </a:rPr>
              <a:t>d’Ajaccio</a:t>
            </a:r>
            <a:endParaRPr lang="ca-ES" sz="1400" b="1" dirty="0" smtClean="0">
              <a:latin typeface="Open Sans Light" pitchFamily="34" charset="0"/>
              <a:ea typeface="Open Sans Light" pitchFamily="34" charset="0"/>
              <a:cs typeface="Open Sans Light" pitchFamily="34" charset="0"/>
            </a:endParaRPr>
          </a:p>
          <a:p>
            <a:pPr algn="ctr"/>
            <a:r>
              <a:rPr lang="ca-ES" sz="1100" dirty="0" smtClean="0">
                <a:latin typeface="Open Sans Light" pitchFamily="34" charset="0"/>
                <a:ea typeface="Open Sans Light" pitchFamily="34" charset="0"/>
                <a:cs typeface="Open Sans Light" pitchFamily="34" charset="0"/>
              </a:rPr>
              <a:t>Arquitectura </a:t>
            </a:r>
            <a:r>
              <a:rPr lang="ca-ES" sz="1100" dirty="0" err="1" smtClean="0">
                <a:latin typeface="Open Sans Light" pitchFamily="34" charset="0"/>
                <a:ea typeface="Open Sans Light" pitchFamily="34" charset="0"/>
                <a:cs typeface="Open Sans Light" pitchFamily="34" charset="0"/>
              </a:rPr>
              <a:t>mixed</a:t>
            </a:r>
            <a:r>
              <a:rPr lang="ca-ES" sz="1100" dirty="0" smtClean="0">
                <a:latin typeface="Open Sans Light" pitchFamily="34" charset="0"/>
                <a:ea typeface="Open Sans Light" pitchFamily="34" charset="0"/>
                <a:cs typeface="Open Sans Light" pitchFamily="34" charset="0"/>
              </a:rPr>
              <a:t> </a:t>
            </a:r>
            <a:r>
              <a:rPr lang="ca-ES" sz="1100" dirty="0" err="1" smtClean="0">
                <a:latin typeface="Open Sans Light" pitchFamily="34" charset="0"/>
                <a:ea typeface="Open Sans Light" pitchFamily="34" charset="0"/>
                <a:cs typeface="Open Sans Light" pitchFamily="34" charset="0"/>
              </a:rPr>
              <a:t>use</a:t>
            </a:r>
            <a:r>
              <a:rPr lang="ca-ES" sz="1100" dirty="0" smtClean="0">
                <a:latin typeface="Open Sans Light" pitchFamily="34" charset="0"/>
                <a:ea typeface="Open Sans Light" pitchFamily="34" charset="0"/>
                <a:cs typeface="Open Sans Light" pitchFamily="34" charset="0"/>
              </a:rPr>
              <a:t> - Porta Marítima – Espais urbans del port i la badia </a:t>
            </a:r>
            <a:r>
              <a:rPr lang="ca-ES" sz="1100" dirty="0" err="1" smtClean="0">
                <a:latin typeface="Open Sans Light" pitchFamily="34" charset="0"/>
                <a:ea typeface="Open Sans Light" pitchFamily="34" charset="0"/>
                <a:cs typeface="Open Sans Light" pitchFamily="34" charset="0"/>
              </a:rPr>
              <a:t>d’Ajaccio</a:t>
            </a:r>
            <a:endParaRPr lang="ca-ES" sz="1100" dirty="0" smtClean="0">
              <a:latin typeface="Open Sans Light" pitchFamily="34" charset="0"/>
              <a:ea typeface="Open Sans Light" pitchFamily="34" charset="0"/>
              <a:cs typeface="Open Sans Light" pitchFamily="34" charset="0"/>
            </a:endParaRPr>
          </a:p>
          <a:p>
            <a:pPr algn="ctr"/>
            <a:endParaRPr lang="ca-ES" sz="1100" dirty="0" smtClean="0">
              <a:latin typeface="Open Sans Light" pitchFamily="34" charset="0"/>
              <a:ea typeface="Open Sans Light" pitchFamily="34" charset="0"/>
              <a:cs typeface="Open Sans Light" pitchFamily="34" charset="0"/>
            </a:endParaRPr>
          </a:p>
          <a:p>
            <a:pPr algn="ctr"/>
            <a:endParaRPr lang="ca-ES" sz="1100" dirty="0" smtClean="0">
              <a:latin typeface="Open Sans Light" pitchFamily="34" charset="0"/>
              <a:ea typeface="Open Sans Light" pitchFamily="34" charset="0"/>
              <a:cs typeface="Open Sans Light" pitchFamily="34" charset="0"/>
            </a:endParaRPr>
          </a:p>
          <a:p>
            <a:pPr algn="ctr"/>
            <a:r>
              <a:rPr lang="ca-ES" sz="1000" dirty="0" smtClean="0">
                <a:latin typeface="Open Sans Light" pitchFamily="34" charset="0"/>
                <a:ea typeface="Open Sans Light" pitchFamily="34" charset="0"/>
                <a:cs typeface="Open Sans Light" pitchFamily="34" charset="0"/>
              </a:rPr>
              <a:t>Tardor 2017-2018</a:t>
            </a:r>
          </a:p>
          <a:p>
            <a:pPr algn="ctr"/>
            <a:r>
              <a:rPr lang="ca-ES" sz="1400" b="1" dirty="0" smtClean="0">
                <a:latin typeface="Open Sans Light" pitchFamily="34" charset="0"/>
                <a:ea typeface="Open Sans Light" pitchFamily="34" charset="0"/>
                <a:cs typeface="Open Sans Light" pitchFamily="34" charset="0"/>
              </a:rPr>
              <a:t>Primavera 2017-2018</a:t>
            </a:r>
          </a:p>
          <a:p>
            <a:pPr algn="ctr"/>
            <a:endParaRPr lang="ca-ES" sz="1000" dirty="0" smtClean="0">
              <a:latin typeface="Open Sans Light" pitchFamily="34" charset="0"/>
              <a:ea typeface="Open Sans Light" pitchFamily="34" charset="0"/>
              <a:cs typeface="Open Sans Light" pitchFamily="34" charset="0"/>
            </a:endParaRPr>
          </a:p>
          <a:p>
            <a:pPr algn="ctr"/>
            <a:endParaRPr lang="ca-ES" sz="1100" dirty="0">
              <a:latin typeface="Open Sans Light" pitchFamily="34" charset="0"/>
              <a:ea typeface="Open Sans Light" pitchFamily="34" charset="0"/>
              <a:cs typeface="Open Sans Light" pitchFamily="34" charset="0"/>
            </a:endParaRPr>
          </a:p>
        </p:txBody>
      </p:sp>
      <p:sp>
        <p:nvSpPr>
          <p:cNvPr id="3" name="2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6" name="5 CuadroTexto"/>
          <p:cNvSpPr txBox="1"/>
          <p:nvPr/>
        </p:nvSpPr>
        <p:spPr>
          <a:xfrm>
            <a:off x="251520" y="577375"/>
            <a:ext cx="1325491" cy="307777"/>
          </a:xfrm>
          <a:prstGeom prst="rect">
            <a:avLst/>
          </a:prstGeom>
          <a:noFill/>
        </p:spPr>
        <p:txBody>
          <a:bodyPr wrap="none" rtlCol="0">
            <a:spAutoFit/>
          </a:bodyPr>
          <a:lstStyle/>
          <a:p>
            <a:r>
              <a:rPr lang="es-ES" sz="1400" b="1" dirty="0" smtClean="0">
                <a:solidFill>
                  <a:schemeClr val="accent5">
                    <a:lumMod val="75000"/>
                  </a:schemeClr>
                </a:solidFill>
                <a:latin typeface="Open Sans Light"/>
                <a:cs typeface="Arial" charset="0"/>
              </a:rPr>
              <a:t>Tema de </a:t>
            </a:r>
            <a:r>
              <a:rPr lang="es-ES" sz="1400" b="1" dirty="0" err="1" smtClean="0">
                <a:solidFill>
                  <a:schemeClr val="accent5">
                    <a:lumMod val="75000"/>
                  </a:schemeClr>
                </a:solidFill>
                <a:latin typeface="Open Sans Light"/>
                <a:cs typeface="Arial" charset="0"/>
              </a:rPr>
              <a:t>curs</a:t>
            </a:r>
            <a:endParaRPr lang="es-ES" sz="1400" b="1" dirty="0">
              <a:solidFill>
                <a:schemeClr val="accent5">
                  <a:lumMod val="75000"/>
                </a:schemeClr>
              </a:solidFill>
              <a:latin typeface="Open Sans Light"/>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OCÈNCIA\TALLER PUc\2017-2018 1QT\01-BASES\MATERIALS AJACCIO\11-06-24 Panoramique a+çrien Ensemble Port de commerce et PORT TINO ROSSI 1.jpg"/>
          <p:cNvPicPr>
            <a:picLocks noChangeAspect="1" noChangeArrowheads="1"/>
          </p:cNvPicPr>
          <p:nvPr/>
        </p:nvPicPr>
        <p:blipFill>
          <a:blip r:embed="rId2" cstate="print"/>
          <a:srcRect t="2677" b="10936"/>
          <a:stretch>
            <a:fillRect/>
          </a:stretch>
        </p:blipFill>
        <p:spPr bwMode="auto">
          <a:xfrm>
            <a:off x="720000" y="1080001"/>
            <a:ext cx="7704000" cy="4429156"/>
          </a:xfrm>
          <a:prstGeom prst="rect">
            <a:avLst/>
          </a:prstGeom>
          <a:noFill/>
        </p:spPr>
      </p:pic>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F:\_DOCÈNCIA\TALLER PUc\2017-2018 1QT\07-WORKSHOP\FOTOGRAFIES\Catalina\IMG_9788.JPG"/>
          <p:cNvPicPr>
            <a:picLocks noChangeAspect="1" noChangeArrowheads="1"/>
          </p:cNvPicPr>
          <p:nvPr/>
        </p:nvPicPr>
        <p:blipFill>
          <a:blip r:embed="rId2" cstate="print">
            <a:duotone>
              <a:schemeClr val="accent1">
                <a:shade val="45000"/>
                <a:satMod val="135000"/>
              </a:schemeClr>
              <a:prstClr val="white"/>
            </a:duotone>
          </a:blip>
          <a:srcRect l="1194" t="12186" r="2007" b="33675"/>
          <a:stretch>
            <a:fillRect/>
          </a:stretch>
        </p:blipFill>
        <p:spPr bwMode="auto">
          <a:xfrm rot="5400000">
            <a:off x="1260000" y="2372506"/>
            <a:ext cx="4428000" cy="1857388"/>
          </a:xfrm>
          <a:prstGeom prst="rect">
            <a:avLst/>
          </a:prstGeom>
          <a:noFill/>
        </p:spPr>
      </p:pic>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7172" name="Picture 4" descr="F:\_DOCÈNCIA\TALLER PUc\2017-2018 1QT\07-WORKSHOP\FOTOGRAFIES\Catalina\IMG_9770.JPG"/>
          <p:cNvPicPr>
            <a:picLocks noChangeAspect="1" noChangeArrowheads="1"/>
          </p:cNvPicPr>
          <p:nvPr/>
        </p:nvPicPr>
        <p:blipFill>
          <a:blip r:embed="rId3" cstate="print">
            <a:duotone>
              <a:schemeClr val="accent1">
                <a:shade val="45000"/>
                <a:satMod val="135000"/>
              </a:schemeClr>
              <a:prstClr val="white"/>
            </a:duotone>
          </a:blip>
          <a:srcRect l="12060" t="14116" r="65499" b="11458"/>
          <a:stretch>
            <a:fillRect/>
          </a:stretch>
        </p:blipFill>
        <p:spPr bwMode="auto">
          <a:xfrm>
            <a:off x="720000" y="1080000"/>
            <a:ext cx="1780298" cy="4428000"/>
          </a:xfrm>
          <a:prstGeom prst="rect">
            <a:avLst/>
          </a:prstGeom>
          <a:noFill/>
        </p:spPr>
      </p:pic>
      <p:pic>
        <p:nvPicPr>
          <p:cNvPr id="7175" name="Picture 7" descr="F:\_DOCÈNCIA\TALLER PUc\2017-2018 1QT\07-WORKSHOP\FOTOGRAFIES\Caue Facebook\22281914_1731770280462629_8329443543655777844_n.jpg"/>
          <p:cNvPicPr>
            <a:picLocks noChangeAspect="1" noChangeArrowheads="1"/>
          </p:cNvPicPr>
          <p:nvPr/>
        </p:nvPicPr>
        <p:blipFill>
          <a:blip r:embed="rId4">
            <a:duotone>
              <a:schemeClr val="accent1">
                <a:shade val="45000"/>
                <a:satMod val="135000"/>
              </a:schemeClr>
              <a:prstClr val="white"/>
            </a:duotone>
          </a:blip>
          <a:srcRect l="35180" r="30939"/>
          <a:stretch>
            <a:fillRect/>
          </a:stretch>
        </p:blipFill>
        <p:spPr bwMode="auto">
          <a:xfrm>
            <a:off x="6429388" y="1080000"/>
            <a:ext cx="2000264" cy="4428000"/>
          </a:xfrm>
          <a:prstGeom prst="rect">
            <a:avLst/>
          </a:prstGeom>
          <a:noFill/>
        </p:spPr>
      </p:pic>
      <p:pic>
        <p:nvPicPr>
          <p:cNvPr id="7177" name="Picture 9" descr="F:\_DOCÈNCIA\TALLER PUc\2017-2018 1QT\07-WORKSHOP\FOTOGRAFIES\Caue Facebook\22228534_1731773520462305_761665342761747290_n.jpg"/>
          <p:cNvPicPr>
            <a:picLocks noChangeAspect="1" noChangeArrowheads="1"/>
          </p:cNvPicPr>
          <p:nvPr/>
        </p:nvPicPr>
        <p:blipFill>
          <a:blip r:embed="rId5">
            <a:duotone>
              <a:schemeClr val="accent1">
                <a:shade val="45000"/>
                <a:satMod val="135000"/>
              </a:schemeClr>
              <a:prstClr val="white"/>
            </a:duotone>
          </a:blip>
          <a:srcRect l="28011" r="39348"/>
          <a:stretch>
            <a:fillRect/>
          </a:stretch>
        </p:blipFill>
        <p:spPr bwMode="auto">
          <a:xfrm>
            <a:off x="4464000" y="1080000"/>
            <a:ext cx="1927140" cy="4428000"/>
          </a:xfrm>
          <a:prstGeom prst="rect">
            <a:avLst/>
          </a:prstGeom>
          <a:noFill/>
        </p:spPr>
      </p:pic>
      <p:sp>
        <p:nvSpPr>
          <p:cNvPr id="14" name="13 CuadroTexto"/>
          <p:cNvSpPr txBox="1"/>
          <p:nvPr/>
        </p:nvSpPr>
        <p:spPr>
          <a:xfrm>
            <a:off x="0" y="5508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_DOCÈNCIA\TALLER PUc\2017-2018 1QT\07-WORKSHOP\FOTOGRAFIES\Franc\alta\IMG_2394.JPG"/>
          <p:cNvPicPr>
            <a:picLocks noChangeAspect="1" noChangeArrowheads="1"/>
          </p:cNvPicPr>
          <p:nvPr/>
        </p:nvPicPr>
        <p:blipFill>
          <a:blip r:embed="rId2" cstate="print"/>
          <a:srcRect t="14836" b="8655"/>
          <a:stretch>
            <a:fillRect/>
          </a:stretch>
        </p:blipFill>
        <p:spPr bwMode="auto">
          <a:xfrm>
            <a:off x="720000" y="1080000"/>
            <a:ext cx="7704000" cy="4420702"/>
          </a:xfrm>
          <a:prstGeom prst="rect">
            <a:avLst/>
          </a:prstGeom>
          <a:noFill/>
        </p:spPr>
      </p:pic>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791335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4" name="13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pic>
        <p:nvPicPr>
          <p:cNvPr id="8" name="Picture 8" descr="F:\_DOCÈNCIA\TALLER PUc\2017-2018 1QT\07-WORKSHOP\FOTOGRAFIES\Catalina\IMG_9732.JPG"/>
          <p:cNvPicPr>
            <a:picLocks noChangeAspect="1" noChangeArrowheads="1"/>
          </p:cNvPicPr>
          <p:nvPr/>
        </p:nvPicPr>
        <p:blipFill>
          <a:blip r:embed="rId2" cstate="print"/>
          <a:srcRect l="2808" r="21484"/>
          <a:stretch>
            <a:fillRect/>
          </a:stretch>
        </p:blipFill>
        <p:spPr bwMode="auto">
          <a:xfrm>
            <a:off x="720000" y="1440000"/>
            <a:ext cx="3852000" cy="3816000"/>
          </a:xfrm>
          <a:prstGeom prst="rect">
            <a:avLst/>
          </a:prstGeom>
          <a:noFill/>
        </p:spPr>
      </p:pic>
      <p:pic>
        <p:nvPicPr>
          <p:cNvPr id="6146" name="Picture 2" descr="F:\_DOCÈNCIA\TALLER PUc\2017-2018 1QT\07-WORKSHOP\FOTOGRAFIES\Franc\alta\IMG_2348.JPG"/>
          <p:cNvPicPr>
            <a:picLocks noChangeAspect="1" noChangeArrowheads="1"/>
          </p:cNvPicPr>
          <p:nvPr/>
        </p:nvPicPr>
        <p:blipFill>
          <a:blip r:embed="rId3" cstate="print"/>
          <a:srcRect r="24113"/>
          <a:stretch>
            <a:fillRect/>
          </a:stretch>
        </p:blipFill>
        <p:spPr bwMode="auto">
          <a:xfrm rot="5400000">
            <a:off x="4608000" y="1440000"/>
            <a:ext cx="3816000" cy="3771416"/>
          </a:xfrm>
          <a:prstGeom prst="rect">
            <a:avLst/>
          </a:prstGeom>
          <a:noFill/>
        </p:spPr>
      </p:pic>
    </p:spTree>
    <p:extLst>
      <p:ext uri="{BB962C8B-B14F-4D97-AF65-F5344CB8AC3E}">
        <p14:creationId xmlns:p14="http://schemas.microsoft.com/office/powerpoint/2010/main" val="2580652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4" name="13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pic>
        <p:nvPicPr>
          <p:cNvPr id="7" name="Picture 3" descr="F:\_DOCÈNCIA\TALLER PUc\2017-2018 1QT\07-WORKSHOP\FOTOGRAFIES\Franc\alta\IMG_2357.JPG"/>
          <p:cNvPicPr>
            <a:picLocks noChangeAspect="1" noChangeArrowheads="1"/>
          </p:cNvPicPr>
          <p:nvPr/>
        </p:nvPicPr>
        <p:blipFill>
          <a:blip r:embed="rId2" cstate="print"/>
          <a:srcRect r="25587"/>
          <a:stretch>
            <a:fillRect/>
          </a:stretch>
        </p:blipFill>
        <p:spPr bwMode="auto">
          <a:xfrm>
            <a:off x="720000" y="1440000"/>
            <a:ext cx="3786157" cy="3816000"/>
          </a:xfrm>
          <a:prstGeom prst="rect">
            <a:avLst/>
          </a:prstGeom>
          <a:noFill/>
        </p:spPr>
      </p:pic>
      <p:pic>
        <p:nvPicPr>
          <p:cNvPr id="9" name="Picture 6" descr="F:\_DOCÈNCIA\TALLER PUc\2017-2018 1QT\07-WORKSHOP\FOTOGRAFIES\Carles\2018-01-30-PHOTO-00000402.jpg"/>
          <p:cNvPicPr>
            <a:picLocks noChangeAspect="1" noChangeArrowheads="1"/>
          </p:cNvPicPr>
          <p:nvPr/>
        </p:nvPicPr>
        <p:blipFill>
          <a:blip r:embed="rId3"/>
          <a:srcRect l="8424" r="15757"/>
          <a:stretch>
            <a:fillRect/>
          </a:stretch>
        </p:blipFill>
        <p:spPr bwMode="auto">
          <a:xfrm>
            <a:off x="4572000" y="1440000"/>
            <a:ext cx="3857652" cy="3816000"/>
          </a:xfrm>
          <a:prstGeom prst="rect">
            <a:avLst/>
          </a:prstGeom>
          <a:noFill/>
        </p:spPr>
      </p:pic>
    </p:spTree>
    <p:extLst>
      <p:ext uri="{BB962C8B-B14F-4D97-AF65-F5344CB8AC3E}">
        <p14:creationId xmlns:p14="http://schemas.microsoft.com/office/powerpoint/2010/main" val="2578165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4" name="13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pic>
        <p:nvPicPr>
          <p:cNvPr id="10" name="Picture 5" descr="F:\_DOCÈNCIA\TALLER PUc\2017-2018 1QT\07-WORKSHOP\FOTOGRAFIES\Carles\2018-01-30-PHOTO-00000409.jpg"/>
          <p:cNvPicPr>
            <a:picLocks noChangeAspect="1" noChangeArrowheads="1"/>
          </p:cNvPicPr>
          <p:nvPr/>
        </p:nvPicPr>
        <p:blipFill>
          <a:blip r:embed="rId2"/>
          <a:srcRect l="6318" r="37340"/>
          <a:stretch>
            <a:fillRect/>
          </a:stretch>
        </p:blipFill>
        <p:spPr bwMode="auto">
          <a:xfrm>
            <a:off x="720000" y="1440000"/>
            <a:ext cx="3822248" cy="3816000"/>
          </a:xfrm>
          <a:prstGeom prst="rect">
            <a:avLst/>
          </a:prstGeom>
          <a:noFill/>
        </p:spPr>
      </p:pic>
      <p:pic>
        <p:nvPicPr>
          <p:cNvPr id="7170" name="Picture 2" descr="F:\_DOCÈNCIA\TALLER PUc\2017-2018 1QT\07-WORKSHOP\FOTOGRAFIES\Caue Facebook\22228418_1731773417128982_3809853660486390043_n.jpg"/>
          <p:cNvPicPr>
            <a:picLocks noChangeAspect="1" noChangeArrowheads="1"/>
          </p:cNvPicPr>
          <p:nvPr/>
        </p:nvPicPr>
        <p:blipFill>
          <a:blip r:embed="rId3"/>
          <a:srcRect l="15111" r="10048"/>
          <a:stretch>
            <a:fillRect/>
          </a:stretch>
        </p:blipFill>
        <p:spPr bwMode="auto">
          <a:xfrm>
            <a:off x="4608000" y="1440000"/>
            <a:ext cx="3807898" cy="3816000"/>
          </a:xfrm>
          <a:prstGeom prst="rect">
            <a:avLst/>
          </a:prstGeom>
          <a:noFill/>
        </p:spPr>
      </p:pic>
    </p:spTree>
    <p:extLst>
      <p:ext uri="{BB962C8B-B14F-4D97-AF65-F5344CB8AC3E}">
        <p14:creationId xmlns:p14="http://schemas.microsoft.com/office/powerpoint/2010/main" val="1719485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4" name="13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pic>
        <p:nvPicPr>
          <p:cNvPr id="8" name="Picture 2" descr="F:\_DOCÈNCIA\TALLER PUc\2017-2018 1QT\07-WORKSHOP\FOTOGRAFIES\Franc\alta\IMG_2361.JPG"/>
          <p:cNvPicPr>
            <a:picLocks noChangeAspect="1" noChangeArrowheads="1"/>
          </p:cNvPicPr>
          <p:nvPr/>
        </p:nvPicPr>
        <p:blipFill>
          <a:blip r:embed="rId2" cstate="print"/>
          <a:srcRect l="33869" r="25071"/>
          <a:stretch>
            <a:fillRect/>
          </a:stretch>
        </p:blipFill>
        <p:spPr bwMode="auto">
          <a:xfrm>
            <a:off x="720000" y="1440000"/>
            <a:ext cx="4143404" cy="3816000"/>
          </a:xfrm>
          <a:prstGeom prst="rect">
            <a:avLst/>
          </a:prstGeom>
          <a:noFill/>
        </p:spPr>
      </p:pic>
      <p:pic>
        <p:nvPicPr>
          <p:cNvPr id="9" name="Picture 7" descr="F:\_DOCÈNCIA\TALLER PUc\2017-2018 1QT\07-WORKSHOP\FOTOGRAFIES\Caue Facebook\22281914_1731770280462629_8329443543655777844_n.jpg"/>
          <p:cNvPicPr>
            <a:picLocks noChangeAspect="1" noChangeArrowheads="1"/>
          </p:cNvPicPr>
          <p:nvPr/>
        </p:nvPicPr>
        <p:blipFill>
          <a:blip r:embed="rId3"/>
          <a:srcRect l="8424" r="22092"/>
          <a:stretch>
            <a:fillRect/>
          </a:stretch>
        </p:blipFill>
        <p:spPr bwMode="auto">
          <a:xfrm>
            <a:off x="4896000" y="1440000"/>
            <a:ext cx="3535338" cy="3816000"/>
          </a:xfrm>
          <a:prstGeom prst="rect">
            <a:avLst/>
          </a:prstGeom>
          <a:noFill/>
          <a:ln>
            <a:noFill/>
          </a:ln>
        </p:spPr>
      </p:pic>
    </p:spTree>
    <p:extLst>
      <p:ext uri="{BB962C8B-B14F-4D97-AF65-F5344CB8AC3E}">
        <p14:creationId xmlns:p14="http://schemas.microsoft.com/office/powerpoint/2010/main" val="1964364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520002"/>
            <a:ext cx="9144000" cy="3062377"/>
          </a:xfrm>
          <a:prstGeom prst="rect">
            <a:avLst/>
          </a:prstGeom>
          <a:noFill/>
        </p:spPr>
        <p:txBody>
          <a:bodyPr wrap="square" rtlCol="0">
            <a:spAutoFit/>
          </a:bodyPr>
          <a:lstStyle/>
          <a:p>
            <a:pPr algn="ctr"/>
            <a:r>
              <a:rPr lang="ca-ES" sz="3000" b="1" dirty="0" smtClean="0">
                <a:latin typeface="Open Sans Light" pitchFamily="34" charset="0"/>
                <a:ea typeface="Open Sans Light" pitchFamily="34" charset="0"/>
                <a:cs typeface="Open Sans Light" pitchFamily="34" charset="0"/>
              </a:rPr>
              <a:t>tap </a:t>
            </a:r>
            <a:r>
              <a:rPr lang="ca-ES" sz="3000" b="1" dirty="0" err="1" smtClean="0">
                <a:latin typeface="Open Sans Light" pitchFamily="34" charset="0"/>
                <a:ea typeface="Open Sans Light" pitchFamily="34" charset="0"/>
                <a:cs typeface="Open Sans Light" pitchFamily="34" charset="0"/>
              </a:rPr>
              <a:t>PUc</a:t>
            </a:r>
            <a:endParaRPr lang="ca-ES" sz="3000" b="1" dirty="0" smtClean="0">
              <a:latin typeface="Open Sans Light" pitchFamily="34" charset="0"/>
              <a:ea typeface="Open Sans Light" pitchFamily="34" charset="0"/>
              <a:cs typeface="Open Sans Light" pitchFamily="34" charset="0"/>
            </a:endParaRPr>
          </a:p>
          <a:p>
            <a:pPr algn="ctr"/>
            <a:endParaRPr lang="ca-ES" sz="1100" dirty="0" smtClean="0">
              <a:latin typeface="Open Sans Light" pitchFamily="34" charset="0"/>
              <a:ea typeface="Open Sans Light" pitchFamily="34" charset="0"/>
              <a:cs typeface="Open Sans Light" pitchFamily="34" charset="0"/>
            </a:endParaRPr>
          </a:p>
          <a:p>
            <a:pPr algn="ctr"/>
            <a:r>
              <a:rPr lang="ca-ES" sz="1400" b="1" dirty="0" smtClean="0">
                <a:solidFill>
                  <a:schemeClr val="accent5">
                    <a:lumMod val="75000"/>
                  </a:schemeClr>
                </a:solidFill>
                <a:latin typeface="Open Sans Light" pitchFamily="34" charset="0"/>
                <a:ea typeface="Open Sans Light" pitchFamily="34" charset="0"/>
                <a:cs typeface="Open Sans Light" pitchFamily="34" charset="0"/>
              </a:rPr>
              <a:t>Projectes d’arquitectura, de lloc, de ciutat i de territori a través del lliscament entre d’escales</a:t>
            </a:r>
          </a:p>
          <a:p>
            <a:pPr algn="ctr"/>
            <a:r>
              <a:rPr lang="ca-ES" sz="1100" dirty="0" smtClean="0">
                <a:latin typeface="Open Sans Light" pitchFamily="34" charset="0"/>
                <a:ea typeface="Open Sans Light" pitchFamily="34" charset="0"/>
                <a:cs typeface="Open Sans Light" pitchFamily="34" charset="0"/>
              </a:rPr>
              <a:t>projectar a la ciutat contemporània</a:t>
            </a:r>
          </a:p>
          <a:p>
            <a:pPr algn="ctr"/>
            <a:endParaRPr lang="ca-ES" sz="1100" dirty="0" smtClean="0">
              <a:latin typeface="Open Sans Light" pitchFamily="34" charset="0"/>
              <a:ea typeface="Open Sans Light" pitchFamily="34" charset="0"/>
              <a:cs typeface="Open Sans Light" pitchFamily="34" charset="0"/>
            </a:endParaRPr>
          </a:p>
          <a:p>
            <a:pPr algn="ctr"/>
            <a:endParaRPr lang="ca-ES" sz="1100" dirty="0" smtClean="0">
              <a:latin typeface="Open Sans Light" pitchFamily="34" charset="0"/>
              <a:ea typeface="Open Sans Light" pitchFamily="34" charset="0"/>
              <a:cs typeface="Open Sans Light" pitchFamily="34" charset="0"/>
            </a:endParaRPr>
          </a:p>
          <a:p>
            <a:pPr algn="ctr"/>
            <a:r>
              <a:rPr lang="ca-ES" sz="1000" b="1" dirty="0" smtClean="0">
                <a:latin typeface="Open Sans Light" pitchFamily="34" charset="0"/>
                <a:ea typeface="Open Sans Light" pitchFamily="34" charset="0"/>
                <a:cs typeface="Open Sans Light" pitchFamily="34" charset="0"/>
              </a:rPr>
              <a:t>Tòpics del taller:</a:t>
            </a:r>
          </a:p>
          <a:p>
            <a:pPr algn="ctr"/>
            <a:r>
              <a:rPr lang="ca-ES" sz="1400" b="1" dirty="0" smtClean="0">
                <a:solidFill>
                  <a:schemeClr val="accent5">
                    <a:lumMod val="75000"/>
                  </a:schemeClr>
                </a:solidFill>
                <a:latin typeface="Open Sans Light" pitchFamily="34" charset="0"/>
                <a:ea typeface="Open Sans Light" pitchFamily="34" charset="0"/>
                <a:cs typeface="Open Sans Light" pitchFamily="34" charset="0"/>
              </a:rPr>
              <a:t>Arquitectures que fan lloc</a:t>
            </a:r>
          </a:p>
          <a:p>
            <a:pPr algn="ctr"/>
            <a:r>
              <a:rPr lang="ca-ES" sz="1000" dirty="0" smtClean="0">
                <a:latin typeface="Open Sans Light" pitchFamily="34" charset="0"/>
                <a:ea typeface="Open Sans Light" pitchFamily="34" charset="0"/>
                <a:cs typeface="Open Sans Light" pitchFamily="34" charset="0"/>
              </a:rPr>
              <a:t>regeneració urbana + </a:t>
            </a:r>
            <a:r>
              <a:rPr lang="ca-ES" sz="1000" dirty="0" err="1" smtClean="0">
                <a:latin typeface="Open Sans Light" pitchFamily="34" charset="0"/>
                <a:ea typeface="Open Sans Light" pitchFamily="34" charset="0"/>
                <a:cs typeface="Open Sans Light" pitchFamily="34" charset="0"/>
              </a:rPr>
              <a:t>reprogramació</a:t>
            </a:r>
            <a:endParaRPr lang="ca-ES" sz="1000" dirty="0" smtClean="0">
              <a:latin typeface="Open Sans Light" pitchFamily="34" charset="0"/>
              <a:ea typeface="Open Sans Light" pitchFamily="34" charset="0"/>
              <a:cs typeface="Open Sans Light" pitchFamily="34" charset="0"/>
            </a:endParaRPr>
          </a:p>
          <a:p>
            <a:pPr algn="ctr"/>
            <a:r>
              <a:rPr lang="ca-ES" sz="1000" dirty="0" smtClean="0">
                <a:latin typeface="Open Sans Light" pitchFamily="34" charset="0"/>
                <a:ea typeface="Open Sans Light" pitchFamily="34" charset="0"/>
                <a:cs typeface="Open Sans Light" pitchFamily="34" charset="0"/>
              </a:rPr>
              <a:t>integració de les infraestructures</a:t>
            </a:r>
          </a:p>
          <a:p>
            <a:pPr algn="ctr"/>
            <a:r>
              <a:rPr lang="ca-ES" sz="1000" dirty="0" err="1" smtClean="0">
                <a:latin typeface="Open Sans Light" pitchFamily="34" charset="0"/>
                <a:ea typeface="Open Sans Light" pitchFamily="34" charset="0"/>
                <a:cs typeface="Open Sans Light" pitchFamily="34" charset="0"/>
              </a:rPr>
              <a:t>landscape</a:t>
            </a:r>
            <a:r>
              <a:rPr lang="ca-ES" sz="1000" dirty="0" smtClean="0">
                <a:latin typeface="Open Sans Light" pitchFamily="34" charset="0"/>
                <a:ea typeface="Open Sans Light" pitchFamily="34" charset="0"/>
                <a:cs typeface="Open Sans Light" pitchFamily="34" charset="0"/>
              </a:rPr>
              <a:t> </a:t>
            </a:r>
            <a:r>
              <a:rPr lang="ca-ES" sz="1000" dirty="0" err="1" smtClean="0">
                <a:latin typeface="Open Sans Light" pitchFamily="34" charset="0"/>
                <a:ea typeface="Open Sans Light" pitchFamily="34" charset="0"/>
                <a:cs typeface="Open Sans Light" pitchFamily="34" charset="0"/>
              </a:rPr>
              <a:t>design</a:t>
            </a:r>
            <a:r>
              <a:rPr lang="ca-ES" sz="1000" dirty="0" smtClean="0">
                <a:latin typeface="Open Sans Light" pitchFamily="34" charset="0"/>
                <a:ea typeface="Open Sans Light" pitchFamily="34" charset="0"/>
                <a:cs typeface="Open Sans Light" pitchFamily="34" charset="0"/>
              </a:rPr>
              <a:t> + </a:t>
            </a:r>
            <a:r>
              <a:rPr lang="ca-ES" sz="1000" dirty="0" err="1" smtClean="0">
                <a:latin typeface="Open Sans Light" pitchFamily="34" charset="0"/>
                <a:ea typeface="Open Sans Light" pitchFamily="34" charset="0"/>
                <a:cs typeface="Open Sans Light" pitchFamily="34" charset="0"/>
              </a:rPr>
              <a:t>landscape</a:t>
            </a:r>
            <a:r>
              <a:rPr lang="ca-ES" sz="1000" dirty="0" smtClean="0">
                <a:latin typeface="Open Sans Light" pitchFamily="34" charset="0"/>
                <a:ea typeface="Open Sans Light" pitchFamily="34" charset="0"/>
                <a:cs typeface="Open Sans Light" pitchFamily="34" charset="0"/>
              </a:rPr>
              <a:t> </a:t>
            </a:r>
            <a:r>
              <a:rPr lang="ca-ES" sz="1000" dirty="0" err="1" smtClean="0">
                <a:latin typeface="Open Sans Light" pitchFamily="34" charset="0"/>
                <a:ea typeface="Open Sans Light" pitchFamily="34" charset="0"/>
                <a:cs typeface="Open Sans Light" pitchFamily="34" charset="0"/>
              </a:rPr>
              <a:t>urbanism</a:t>
            </a:r>
            <a:endParaRPr lang="ca-ES" sz="1000" dirty="0" smtClean="0">
              <a:latin typeface="Open Sans Light" pitchFamily="34" charset="0"/>
              <a:ea typeface="Open Sans Light" pitchFamily="34" charset="0"/>
              <a:cs typeface="Open Sans Light" pitchFamily="34" charset="0"/>
            </a:endParaRPr>
          </a:p>
          <a:p>
            <a:pPr algn="ctr"/>
            <a:r>
              <a:rPr lang="ca-ES" sz="1000" dirty="0" smtClean="0">
                <a:latin typeface="Open Sans Light" pitchFamily="34" charset="0"/>
                <a:ea typeface="Open Sans Light" pitchFamily="34" charset="0"/>
                <a:cs typeface="Open Sans Light" pitchFamily="34" charset="0"/>
              </a:rPr>
              <a:t>la mobilitat com a </a:t>
            </a:r>
            <a:r>
              <a:rPr lang="ca-ES" sz="1000" dirty="0" err="1" smtClean="0">
                <a:latin typeface="Open Sans Light" pitchFamily="34" charset="0"/>
                <a:ea typeface="Open Sans Light" pitchFamily="34" charset="0"/>
                <a:cs typeface="Open Sans Light" pitchFamily="34" charset="0"/>
              </a:rPr>
              <a:t>articuladora</a:t>
            </a:r>
            <a:r>
              <a:rPr lang="ca-ES" sz="1000" dirty="0" smtClean="0">
                <a:latin typeface="Open Sans Light" pitchFamily="34" charset="0"/>
                <a:ea typeface="Open Sans Light" pitchFamily="34" charset="0"/>
                <a:cs typeface="Open Sans Light" pitchFamily="34" charset="0"/>
              </a:rPr>
              <a:t> de ciutat</a:t>
            </a:r>
          </a:p>
          <a:p>
            <a:pPr algn="ctr"/>
            <a:r>
              <a:rPr lang="ca-ES" sz="1000" dirty="0" smtClean="0">
                <a:latin typeface="Open Sans Light" pitchFamily="34" charset="0"/>
                <a:ea typeface="Open Sans Light" pitchFamily="34" charset="0"/>
                <a:cs typeface="Open Sans Light" pitchFamily="34" charset="0"/>
              </a:rPr>
              <a:t>gestió dels recursos</a:t>
            </a:r>
          </a:p>
          <a:p>
            <a:pPr algn="ctr"/>
            <a:r>
              <a:rPr lang="ca-ES" sz="1000" dirty="0" smtClean="0">
                <a:latin typeface="Open Sans Light" pitchFamily="34" charset="0"/>
                <a:ea typeface="Open Sans Light" pitchFamily="34" charset="0"/>
                <a:cs typeface="Open Sans Light" pitchFamily="34" charset="0"/>
              </a:rPr>
              <a:t>actuar local – pensar global</a:t>
            </a:r>
          </a:p>
          <a:p>
            <a:pPr algn="ctr"/>
            <a:endParaRPr lang="ca-ES" sz="1000" dirty="0" smtClean="0">
              <a:latin typeface="Open Sans Light" pitchFamily="34" charset="0"/>
              <a:ea typeface="Open Sans Light" pitchFamily="34" charset="0"/>
              <a:cs typeface="Open Sans Light" pitchFamily="34" charset="0"/>
            </a:endParaRPr>
          </a:p>
          <a:p>
            <a:pPr algn="ctr"/>
            <a:endParaRPr lang="ca-ES" sz="1100" dirty="0">
              <a:latin typeface="Open Sans Light" pitchFamily="34" charset="0"/>
              <a:ea typeface="Open Sans Light" pitchFamily="34" charset="0"/>
              <a:cs typeface="Open Sans Light" pitchFamily="34" charset="0"/>
            </a:endParaRPr>
          </a:p>
        </p:txBody>
      </p:sp>
      <p:sp>
        <p:nvSpPr>
          <p:cNvPr id="3" name="2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4106" name="Picture 10" descr="F:\_DOCÈNCIA\TALLER PUc\2017-2018 1QT\07-WORKSHOP\FOTOGRAFIES\Catalina\IMG_9817.JPG"/>
          <p:cNvPicPr>
            <a:picLocks noChangeAspect="1" noChangeArrowheads="1"/>
          </p:cNvPicPr>
          <p:nvPr/>
        </p:nvPicPr>
        <p:blipFill>
          <a:blip r:embed="rId2" cstate="print">
            <a:lum bright="20000"/>
          </a:blip>
          <a:srcRect l="14041" r="11545"/>
          <a:stretch>
            <a:fillRect/>
          </a:stretch>
        </p:blipFill>
        <p:spPr bwMode="auto">
          <a:xfrm>
            <a:off x="720000" y="1440000"/>
            <a:ext cx="3786214" cy="3816000"/>
          </a:xfrm>
          <a:prstGeom prst="rect">
            <a:avLst/>
          </a:prstGeom>
          <a:noFill/>
        </p:spPr>
      </p:pic>
      <p:pic>
        <p:nvPicPr>
          <p:cNvPr id="4107" name="Picture 11" descr="F:\_DOCÈNCIA\TALLER PUc\2017-2018 1QT\07-WORKSHOP\FOTOGRAFIES\Catalina\IMG_9816.JPG"/>
          <p:cNvPicPr>
            <a:picLocks noChangeAspect="1" noChangeArrowheads="1"/>
          </p:cNvPicPr>
          <p:nvPr/>
        </p:nvPicPr>
        <p:blipFill>
          <a:blip r:embed="rId3" cstate="print"/>
          <a:srcRect l="15445" r="8029"/>
          <a:stretch>
            <a:fillRect/>
          </a:stretch>
        </p:blipFill>
        <p:spPr bwMode="auto">
          <a:xfrm>
            <a:off x="4536000" y="1440000"/>
            <a:ext cx="3893652" cy="3816000"/>
          </a:xfrm>
          <a:prstGeom prst="rect">
            <a:avLst/>
          </a:prstGeom>
          <a:noFill/>
        </p:spPr>
      </p:pic>
      <p:sp>
        <p:nvSpPr>
          <p:cNvPr id="19" name="18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841900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4" name="13 CuadroTexto"/>
          <p:cNvSpPr txBox="1"/>
          <p:nvPr/>
        </p:nvSpPr>
        <p:spPr>
          <a:xfrm>
            <a:off x="0" y="5256000"/>
            <a:ext cx="8424000" cy="461665"/>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WORKSHOP A AJACCIO OCTUBRE 2017</a:t>
            </a:r>
          </a:p>
          <a:p>
            <a:pPr algn="r"/>
            <a:r>
              <a:rPr lang="ca-ES" sz="600" dirty="0" smtClean="0">
                <a:latin typeface="Open Sans Light" pitchFamily="34" charset="0"/>
                <a:ea typeface="Open Sans Light" pitchFamily="34" charset="0"/>
                <a:cs typeface="Open Sans Light" pitchFamily="34" charset="0"/>
              </a:rPr>
              <a:t>Puc QT 2017-2018</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pic>
        <p:nvPicPr>
          <p:cNvPr id="7" name="Picture 4" descr="F:\_DOCÈNCIA\TALLER PUc\2017-2018 1QT\07-WORKSHOP\FOTOGRAFIES\Carles\2018-01-30-PHOTO-00000408.jpg"/>
          <p:cNvPicPr>
            <a:picLocks noChangeAspect="1" noChangeArrowheads="1"/>
          </p:cNvPicPr>
          <p:nvPr/>
        </p:nvPicPr>
        <p:blipFill>
          <a:blip r:embed="rId2"/>
          <a:srcRect/>
          <a:stretch>
            <a:fillRect/>
          </a:stretch>
        </p:blipFill>
        <p:spPr bwMode="auto">
          <a:xfrm>
            <a:off x="5544000" y="1440000"/>
            <a:ext cx="2862000" cy="3816000"/>
          </a:xfrm>
          <a:prstGeom prst="rect">
            <a:avLst/>
          </a:prstGeom>
          <a:noFill/>
        </p:spPr>
      </p:pic>
      <p:pic>
        <p:nvPicPr>
          <p:cNvPr id="8194" name="Picture 2" descr="F:\_DOCÈNCIA\TALLER PUc\2017-2018 1QT\07-WORKSHOP\FOTOGRAFIES\Caue Facebook\22310138_1731773253795665_1624407906328271279_n.jpg"/>
          <p:cNvPicPr>
            <a:picLocks noChangeAspect="1" noChangeArrowheads="1"/>
          </p:cNvPicPr>
          <p:nvPr/>
        </p:nvPicPr>
        <p:blipFill>
          <a:blip r:embed="rId3"/>
          <a:srcRect l="4212" r="1717"/>
          <a:stretch>
            <a:fillRect/>
          </a:stretch>
        </p:blipFill>
        <p:spPr bwMode="auto">
          <a:xfrm>
            <a:off x="720000" y="1440000"/>
            <a:ext cx="4786346" cy="3816000"/>
          </a:xfrm>
          <a:prstGeom prst="rect">
            <a:avLst/>
          </a:prstGeom>
          <a:noFill/>
        </p:spPr>
      </p:pic>
    </p:spTree>
    <p:extLst>
      <p:ext uri="{BB962C8B-B14F-4D97-AF65-F5344CB8AC3E}">
        <p14:creationId xmlns:p14="http://schemas.microsoft.com/office/powerpoint/2010/main" val="1024016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800001"/>
            <a:ext cx="9144000" cy="3323987"/>
          </a:xfrm>
          <a:prstGeom prst="rect">
            <a:avLst/>
          </a:prstGeom>
          <a:noFill/>
        </p:spPr>
        <p:txBody>
          <a:bodyPr wrap="square" rtlCol="0">
            <a:spAutoFit/>
          </a:bodyPr>
          <a:lstStyle/>
          <a:p>
            <a:pPr algn="ctr">
              <a:lnSpc>
                <a:spcPct val="200000"/>
              </a:lnSpc>
            </a:pPr>
            <a:r>
              <a:rPr lang="ca-ES" sz="1100" b="1" dirty="0" smtClean="0">
                <a:latin typeface="Open Sans Light" pitchFamily="34" charset="0"/>
                <a:ea typeface="Open Sans Light" pitchFamily="34" charset="0"/>
                <a:cs typeface="Open Sans Light" pitchFamily="34" charset="0"/>
              </a:rPr>
              <a:t>Temes que treballarem</a:t>
            </a:r>
          </a:p>
          <a:p>
            <a:pPr algn="ctr">
              <a:lnSpc>
                <a:spcPct val="200000"/>
              </a:lnSpc>
            </a:pPr>
            <a:r>
              <a:rPr lang="ca-ES" sz="1400" b="1" dirty="0" smtClean="0">
                <a:latin typeface="Open Sans Light" pitchFamily="34" charset="0"/>
                <a:ea typeface="Open Sans Light" pitchFamily="34" charset="0"/>
                <a:cs typeface="Open Sans Light" pitchFamily="34" charset="0"/>
              </a:rPr>
              <a:t>Noves arquitectures </a:t>
            </a:r>
            <a:r>
              <a:rPr lang="ca-ES" sz="1100" dirty="0" smtClean="0">
                <a:latin typeface="Open Sans Light" pitchFamily="34" charset="0"/>
                <a:ea typeface="Open Sans Light" pitchFamily="34" charset="0"/>
                <a:cs typeface="Open Sans Light" pitchFamily="34" charset="0"/>
              </a:rPr>
              <a:t>per a la gestió de la mobilitat marítima</a:t>
            </a:r>
          </a:p>
          <a:p>
            <a:pPr algn="ctr">
              <a:lnSpc>
                <a:spcPct val="200000"/>
              </a:lnSpc>
            </a:pPr>
            <a:r>
              <a:rPr lang="ca-ES" sz="1100" b="1" dirty="0" smtClean="0">
                <a:latin typeface="Open Sans Light" pitchFamily="34" charset="0"/>
                <a:ea typeface="Open Sans Light" pitchFamily="34" charset="0"/>
                <a:cs typeface="Open Sans Light" pitchFamily="34" charset="0"/>
              </a:rPr>
              <a:t>Espai urbà del </a:t>
            </a:r>
            <a:r>
              <a:rPr lang="ca-ES" sz="1100" b="1" dirty="0" err="1" smtClean="0">
                <a:latin typeface="Open Sans Light" pitchFamily="34" charset="0"/>
                <a:ea typeface="Open Sans Light" pitchFamily="34" charset="0"/>
                <a:cs typeface="Open Sans Light" pitchFamily="34" charset="0"/>
              </a:rPr>
              <a:t>waterfront</a:t>
            </a:r>
            <a:r>
              <a:rPr lang="ca-ES" sz="1100" b="1" dirty="0" smtClean="0">
                <a:latin typeface="Open Sans Light" pitchFamily="34" charset="0"/>
                <a:ea typeface="Open Sans Light" pitchFamily="34" charset="0"/>
                <a:cs typeface="Open Sans Light" pitchFamily="34" charset="0"/>
              </a:rPr>
              <a:t> </a:t>
            </a:r>
            <a:r>
              <a:rPr lang="ca-ES" sz="1100" dirty="0" smtClean="0">
                <a:latin typeface="Open Sans Light" pitchFamily="34" charset="0"/>
                <a:ea typeface="Open Sans Light" pitchFamily="34" charset="0"/>
                <a:cs typeface="Open Sans Light" pitchFamily="34" charset="0"/>
              </a:rPr>
              <a:t>de la Badia </a:t>
            </a:r>
            <a:r>
              <a:rPr lang="ca-ES" sz="1100" dirty="0" err="1" smtClean="0">
                <a:latin typeface="Open Sans Light" pitchFamily="34" charset="0"/>
                <a:ea typeface="Open Sans Light" pitchFamily="34" charset="0"/>
                <a:cs typeface="Open Sans Light" pitchFamily="34" charset="0"/>
              </a:rPr>
              <a:t>d’Ajaccio</a:t>
            </a:r>
            <a:endParaRPr lang="ca-ES" sz="1100" dirty="0" smtClean="0">
              <a:latin typeface="Open Sans Light" pitchFamily="34" charset="0"/>
              <a:ea typeface="Open Sans Light" pitchFamily="34" charset="0"/>
              <a:cs typeface="Open Sans Light" pitchFamily="34" charset="0"/>
            </a:endParaRPr>
          </a:p>
          <a:p>
            <a:pPr algn="ctr">
              <a:lnSpc>
                <a:spcPct val="200000"/>
              </a:lnSpc>
            </a:pPr>
            <a:r>
              <a:rPr lang="ca-ES" sz="1100" b="1" dirty="0" smtClean="0">
                <a:latin typeface="Open Sans Light" pitchFamily="34" charset="0"/>
                <a:ea typeface="Open Sans Light" pitchFamily="34" charset="0"/>
                <a:cs typeface="Open Sans Light" pitchFamily="34" charset="0"/>
              </a:rPr>
              <a:t>Nous equipaments </a:t>
            </a:r>
            <a:r>
              <a:rPr lang="ca-ES" sz="1100" dirty="0" smtClean="0">
                <a:latin typeface="Open Sans Light" pitchFamily="34" charset="0"/>
                <a:ea typeface="Open Sans Light" pitchFamily="34" charset="0"/>
                <a:cs typeface="Open Sans Light" pitchFamily="34" charset="0"/>
              </a:rPr>
              <a:t>i espais per a la mobilitat</a:t>
            </a:r>
          </a:p>
          <a:p>
            <a:pPr algn="ctr">
              <a:lnSpc>
                <a:spcPct val="200000"/>
              </a:lnSpc>
            </a:pPr>
            <a:r>
              <a:rPr lang="ca-ES" sz="1100" b="1" dirty="0" smtClean="0">
                <a:latin typeface="Open Sans Light" pitchFamily="34" charset="0"/>
                <a:ea typeface="Open Sans Light" pitchFamily="34" charset="0"/>
                <a:cs typeface="Open Sans Light" pitchFamily="34" charset="0"/>
              </a:rPr>
              <a:t>Arquitectures estratègiques </a:t>
            </a:r>
            <a:r>
              <a:rPr lang="ca-ES" sz="1100" dirty="0" smtClean="0">
                <a:latin typeface="Open Sans Light" pitchFamily="34" charset="0"/>
                <a:ea typeface="Open Sans Light" pitchFamily="34" charset="0"/>
                <a:cs typeface="Open Sans Light" pitchFamily="34" charset="0"/>
              </a:rPr>
              <a:t>de nova centralitat</a:t>
            </a:r>
          </a:p>
          <a:p>
            <a:pPr algn="ctr">
              <a:lnSpc>
                <a:spcPct val="200000"/>
              </a:lnSpc>
            </a:pPr>
            <a:r>
              <a:rPr lang="ca-ES" sz="1100" b="1" dirty="0" err="1" smtClean="0">
                <a:latin typeface="Open Sans Light" pitchFamily="34" charset="0"/>
                <a:ea typeface="Open Sans Light" pitchFamily="34" charset="0"/>
                <a:cs typeface="Open Sans Light" pitchFamily="34" charset="0"/>
              </a:rPr>
              <a:t>Transversalitats</a:t>
            </a:r>
            <a:r>
              <a:rPr lang="ca-ES" sz="1100" b="1" dirty="0" smtClean="0">
                <a:latin typeface="Open Sans Light" pitchFamily="34" charset="0"/>
                <a:ea typeface="Open Sans Light" pitchFamily="34" charset="0"/>
                <a:cs typeface="Open Sans Light" pitchFamily="34" charset="0"/>
              </a:rPr>
              <a:t> i passatges </a:t>
            </a:r>
            <a:r>
              <a:rPr lang="ca-ES" sz="1100" dirty="0" smtClean="0">
                <a:latin typeface="Open Sans Light" pitchFamily="34" charset="0"/>
                <a:ea typeface="Open Sans Light" pitchFamily="34" charset="0"/>
                <a:cs typeface="Open Sans Light" pitchFamily="34" charset="0"/>
              </a:rPr>
              <a:t>de la ciutat al mar</a:t>
            </a:r>
          </a:p>
          <a:p>
            <a:pPr algn="ctr">
              <a:lnSpc>
                <a:spcPct val="200000"/>
              </a:lnSpc>
            </a:pPr>
            <a:r>
              <a:rPr lang="ca-ES" sz="1100" b="1" dirty="0" err="1" smtClean="0">
                <a:latin typeface="Open Sans Light" pitchFamily="34" charset="0"/>
                <a:ea typeface="Open Sans Light" pitchFamily="34" charset="0"/>
                <a:cs typeface="Open Sans Light" pitchFamily="34" charset="0"/>
              </a:rPr>
              <a:t>Micropols</a:t>
            </a:r>
            <a:r>
              <a:rPr lang="ca-ES" sz="1100" b="1" dirty="0" smtClean="0">
                <a:latin typeface="Open Sans Light" pitchFamily="34" charset="0"/>
                <a:ea typeface="Open Sans Light" pitchFamily="34" charset="0"/>
                <a:cs typeface="Open Sans Light" pitchFamily="34" charset="0"/>
              </a:rPr>
              <a:t> i intercanviadors </a:t>
            </a:r>
            <a:r>
              <a:rPr lang="ca-ES" sz="1100" dirty="0" smtClean="0">
                <a:latin typeface="Open Sans Light" pitchFamily="34" charset="0"/>
                <a:ea typeface="Open Sans Light" pitchFamily="34" charset="0"/>
                <a:cs typeface="Open Sans Light" pitchFamily="34" charset="0"/>
              </a:rPr>
              <a:t>urbans de mobilitat</a:t>
            </a:r>
          </a:p>
          <a:p>
            <a:pPr algn="ctr">
              <a:lnSpc>
                <a:spcPct val="200000"/>
              </a:lnSpc>
            </a:pPr>
            <a:r>
              <a:rPr lang="ca-ES" sz="1400" b="1" dirty="0" smtClean="0">
                <a:latin typeface="Open Sans Light" pitchFamily="34" charset="0"/>
                <a:ea typeface="Open Sans Light" pitchFamily="34" charset="0"/>
                <a:cs typeface="Open Sans Light" pitchFamily="34" charset="0"/>
              </a:rPr>
              <a:t>Per un renovat espai públic del mar</a:t>
            </a:r>
          </a:p>
          <a:p>
            <a:pPr algn="ctr"/>
            <a:endParaRPr lang="ca-ES" sz="1100" dirty="0" smtClean="0">
              <a:latin typeface="Open Sans Light" pitchFamily="34" charset="0"/>
              <a:ea typeface="Open Sans Light" pitchFamily="34" charset="0"/>
              <a:cs typeface="Open Sans Light" pitchFamily="34" charset="0"/>
            </a:endParaRPr>
          </a:p>
          <a:p>
            <a:pPr algn="ctr"/>
            <a:endParaRPr lang="ca-ES" sz="1100" dirty="0" smtClean="0">
              <a:latin typeface="Open Sans Light" pitchFamily="34" charset="0"/>
              <a:ea typeface="Open Sans Light" pitchFamily="34" charset="0"/>
              <a:cs typeface="Open Sans Light" pitchFamily="34" charset="0"/>
            </a:endParaRPr>
          </a:p>
        </p:txBody>
      </p:sp>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_DOCÈNCIA\TALLER PUc\2017-2018 1QT\08-PUBLICACIONS\LLIBRET PROFESSORS\AJACCIO ortofoto.jpg"/>
          <p:cNvPicPr>
            <a:picLocks noChangeAspect="1" noChangeArrowheads="1"/>
          </p:cNvPicPr>
          <p:nvPr/>
        </p:nvPicPr>
        <p:blipFill>
          <a:blip r:embed="rId2" cstate="print"/>
          <a:srcRect l="16601" t="24753" r="33791" b="16303"/>
          <a:stretch>
            <a:fillRect/>
          </a:stretch>
        </p:blipFill>
        <p:spPr bwMode="auto">
          <a:xfrm>
            <a:off x="0" y="0"/>
            <a:ext cx="9144000" cy="6858000"/>
          </a:xfrm>
          <a:prstGeom prst="rect">
            <a:avLst/>
          </a:prstGeom>
          <a:noFill/>
        </p:spPr>
      </p:pic>
      <p:sp>
        <p:nvSpPr>
          <p:cNvPr id="6" name="5 Arco"/>
          <p:cNvSpPr/>
          <p:nvPr/>
        </p:nvSpPr>
        <p:spPr>
          <a:xfrm>
            <a:off x="2603241" y="2143117"/>
            <a:ext cx="3754710" cy="5500726"/>
          </a:xfrm>
          <a:prstGeom prst="arc">
            <a:avLst>
              <a:gd name="adj1" fmla="val 8786083"/>
              <a:gd name="adj2" fmla="val 20794652"/>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cxnSp>
        <p:nvCxnSpPr>
          <p:cNvPr id="7" name="6 Conector recto"/>
          <p:cNvCxnSpPr/>
          <p:nvPr/>
        </p:nvCxnSpPr>
        <p:spPr>
          <a:xfrm rot="5400000">
            <a:off x="3337588" y="877200"/>
            <a:ext cx="2500330" cy="31504"/>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rot="5400000">
            <a:off x="4032001" y="642919"/>
            <a:ext cx="2428892" cy="857256"/>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rot="16200000" flipH="1">
            <a:off x="2496072" y="1464468"/>
            <a:ext cx="1357346" cy="571504"/>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rot="16200000" flipH="1">
            <a:off x="1353064" y="1607344"/>
            <a:ext cx="1714536" cy="1071570"/>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182841" y="3143250"/>
            <a:ext cx="2714644" cy="428652"/>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V="1">
            <a:off x="-111403" y="5572166"/>
            <a:ext cx="2857520" cy="642918"/>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1245919" y="4572010"/>
            <a:ext cx="1428760" cy="214314"/>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888729" y="4000506"/>
            <a:ext cx="1785950" cy="285752"/>
          </a:xfrm>
          <a:prstGeom prst="line">
            <a:avLst/>
          </a:prstGeom>
          <a:ln w="38100">
            <a:solidFill>
              <a:srgbClr val="F8F8F8"/>
            </a:solidFill>
            <a:prstDash val="sysDot"/>
          </a:ln>
        </p:spPr>
        <p:style>
          <a:lnRef idx="1">
            <a:schemeClr val="accent1"/>
          </a:lnRef>
          <a:fillRef idx="0">
            <a:schemeClr val="accent1"/>
          </a:fillRef>
          <a:effectRef idx="0">
            <a:schemeClr val="accent1"/>
          </a:effectRef>
          <a:fontRef idx="minor">
            <a:schemeClr val="tx1"/>
          </a:fontRef>
        </p:style>
      </p:cxnSp>
      <p:sp>
        <p:nvSpPr>
          <p:cNvPr id="15" name="14 Elipse"/>
          <p:cNvSpPr/>
          <p:nvPr/>
        </p:nvSpPr>
        <p:spPr>
          <a:xfrm>
            <a:off x="2317489" y="5786456"/>
            <a:ext cx="785818" cy="785818"/>
          </a:xfrm>
          <a:prstGeom prst="ellipse">
            <a:avLst/>
          </a:prstGeom>
          <a:noFill/>
          <a:ln w="38100">
            <a:solidFill>
              <a:srgbClr val="F8F8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5 Elipse"/>
          <p:cNvSpPr/>
          <p:nvPr/>
        </p:nvSpPr>
        <p:spPr>
          <a:xfrm>
            <a:off x="6318017" y="4000506"/>
            <a:ext cx="1428760" cy="1428760"/>
          </a:xfrm>
          <a:prstGeom prst="ellipse">
            <a:avLst/>
          </a:prstGeom>
          <a:noFill/>
          <a:ln w="38100">
            <a:solidFill>
              <a:srgbClr val="F8F8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16 Elipse"/>
          <p:cNvSpPr/>
          <p:nvPr/>
        </p:nvSpPr>
        <p:spPr>
          <a:xfrm>
            <a:off x="2388927" y="2500307"/>
            <a:ext cx="1285884" cy="1285884"/>
          </a:xfrm>
          <a:prstGeom prst="ellipse">
            <a:avLst/>
          </a:prstGeom>
          <a:noFill/>
          <a:ln w="38100">
            <a:solidFill>
              <a:srgbClr val="F8F8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17 Elipse"/>
          <p:cNvSpPr/>
          <p:nvPr/>
        </p:nvSpPr>
        <p:spPr>
          <a:xfrm>
            <a:off x="5032133" y="2428869"/>
            <a:ext cx="785818" cy="785818"/>
          </a:xfrm>
          <a:prstGeom prst="ellipse">
            <a:avLst/>
          </a:prstGeom>
          <a:noFill/>
          <a:ln w="38100">
            <a:solidFill>
              <a:srgbClr val="F8F8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18 CuadroTexto"/>
          <p:cNvSpPr txBox="1"/>
          <p:nvPr/>
        </p:nvSpPr>
        <p:spPr>
          <a:xfrm>
            <a:off x="0" y="4143380"/>
            <a:ext cx="9144000" cy="2355388"/>
          </a:xfrm>
          <a:prstGeom prst="rect">
            <a:avLst/>
          </a:prstGeom>
          <a:noFill/>
        </p:spPr>
        <p:txBody>
          <a:bodyPr wrap="square" rtlCol="0">
            <a:spAutoFit/>
          </a:bodyPr>
          <a:lstStyle/>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Passeig Marítim</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Places de Mar</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Vies </a:t>
            </a:r>
            <a:r>
              <a:rPr lang="ca-ES" sz="900" b="1" dirty="0" err="1" smtClean="0">
                <a:solidFill>
                  <a:schemeClr val="bg1"/>
                </a:solidFill>
                <a:latin typeface="Open Sans Light" pitchFamily="34" charset="0"/>
                <a:ea typeface="Open Sans Light" pitchFamily="34" charset="0"/>
                <a:cs typeface="Open Sans Light" pitchFamily="34" charset="0"/>
              </a:rPr>
              <a:t>Maris</a:t>
            </a:r>
            <a:endParaRPr lang="ca-ES" sz="900" b="1" dirty="0" smtClean="0">
              <a:solidFill>
                <a:schemeClr val="bg1"/>
              </a:solidFill>
              <a:latin typeface="Open Sans Light" pitchFamily="34" charset="0"/>
              <a:ea typeface="Open Sans Light" pitchFamily="34" charset="0"/>
              <a:cs typeface="Open Sans Light" pitchFamily="34" charset="0"/>
            </a:endParaRP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Corredors Verds</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Sistema de Mobilitat Sostenible</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Arquitectures </a:t>
            </a:r>
            <a:r>
              <a:rPr lang="ca-ES" sz="900" b="1" dirty="0" err="1" smtClean="0">
                <a:solidFill>
                  <a:schemeClr val="bg1"/>
                </a:solidFill>
                <a:latin typeface="Open Sans Light" pitchFamily="34" charset="0"/>
                <a:ea typeface="Open Sans Light" pitchFamily="34" charset="0"/>
                <a:cs typeface="Open Sans Light" pitchFamily="34" charset="0"/>
              </a:rPr>
              <a:t>HUBs</a:t>
            </a:r>
            <a:r>
              <a:rPr lang="ca-ES" sz="900" b="1" dirty="0" smtClean="0">
                <a:solidFill>
                  <a:schemeClr val="bg1"/>
                </a:solidFill>
                <a:latin typeface="Open Sans Light" pitchFamily="34" charset="0"/>
                <a:ea typeface="Open Sans Light" pitchFamily="34" charset="0"/>
                <a:cs typeface="Open Sans Light" pitchFamily="34" charset="0"/>
              </a:rPr>
              <a:t> de Mobilitat</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Arquitectures Marítimes</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Recuperació d’arquitectures existents</a:t>
            </a:r>
          </a:p>
          <a:p>
            <a:pPr algn="ctr">
              <a:lnSpc>
                <a:spcPct val="150000"/>
              </a:lnSpc>
            </a:pPr>
            <a:r>
              <a:rPr lang="ca-ES" sz="900" b="1" dirty="0" smtClean="0">
                <a:solidFill>
                  <a:schemeClr val="bg1"/>
                </a:solidFill>
                <a:latin typeface="Open Sans Light" pitchFamily="34" charset="0"/>
                <a:ea typeface="Open Sans Light" pitchFamily="34" charset="0"/>
                <a:cs typeface="Open Sans Light" pitchFamily="34" charset="0"/>
              </a:rPr>
              <a:t>...</a:t>
            </a:r>
            <a:endParaRPr lang="ca-ES" sz="900" dirty="0" smtClean="0">
              <a:solidFill>
                <a:schemeClr val="bg1"/>
              </a:solidFill>
              <a:latin typeface="Open Sans Light" pitchFamily="34" charset="0"/>
              <a:ea typeface="Open Sans Light" pitchFamily="34" charset="0"/>
              <a:cs typeface="Open Sans Light" pitchFamily="34" charset="0"/>
            </a:endParaRPr>
          </a:p>
          <a:p>
            <a:pPr algn="ctr">
              <a:lnSpc>
                <a:spcPct val="150000"/>
              </a:lnSpc>
            </a:pPr>
            <a:endParaRPr lang="ca-ES" sz="900" dirty="0" smtClean="0">
              <a:solidFill>
                <a:schemeClr val="bg1"/>
              </a:solidFill>
              <a:latin typeface="Open Sans Light" pitchFamily="34" charset="0"/>
              <a:ea typeface="Open Sans Light" pitchFamily="34" charset="0"/>
              <a:cs typeface="Open Sans Light" pitchFamily="34" charset="0"/>
            </a:endParaRPr>
          </a:p>
          <a:p>
            <a:pPr algn="ctr">
              <a:lnSpc>
                <a:spcPct val="150000"/>
              </a:lnSpc>
            </a:pPr>
            <a:endParaRPr lang="ca-ES" sz="900" dirty="0" smtClean="0">
              <a:solidFill>
                <a:schemeClr val="bg1"/>
              </a:solidFill>
              <a:latin typeface="Open Sans Light" pitchFamily="34" charset="0"/>
              <a:ea typeface="Open Sans Light" pitchFamily="34" charset="0"/>
              <a:cs typeface="Open Sans Light" pitchFamily="34" charset="0"/>
            </a:endParaRPr>
          </a:p>
        </p:txBody>
      </p:sp>
      <p:sp>
        <p:nvSpPr>
          <p:cNvPr id="22" name="21 CuadroTexto"/>
          <p:cNvSpPr txBox="1"/>
          <p:nvPr/>
        </p:nvSpPr>
        <p:spPr>
          <a:xfrm>
            <a:off x="0" y="6624000"/>
            <a:ext cx="9144000" cy="230832"/>
          </a:xfrm>
          <a:prstGeom prst="rect">
            <a:avLst/>
          </a:prstGeom>
          <a:noFill/>
        </p:spPr>
        <p:txBody>
          <a:bodyPr wrap="square" rtlCol="0">
            <a:spAutoFit/>
          </a:bodyPr>
          <a:lstStyle/>
          <a:p>
            <a:pPr algn="ctr"/>
            <a:r>
              <a:rPr lang="ca-ES" sz="900" b="1" dirty="0" smtClean="0">
                <a:solidFill>
                  <a:schemeClr val="bg1"/>
                </a:solidFill>
                <a:latin typeface="Open Sans Light" pitchFamily="34" charset="0"/>
                <a:ea typeface="Open Sans Light" pitchFamily="34" charset="0"/>
                <a:cs typeface="Open Sans Light" pitchFamily="34" charset="0"/>
              </a:rPr>
              <a:t>taller </a:t>
            </a:r>
            <a:r>
              <a:rPr lang="ca-ES" sz="900" b="1" dirty="0" err="1" smtClean="0">
                <a:solidFill>
                  <a:schemeClr val="bg1"/>
                </a:solidFill>
                <a:latin typeface="Open Sans Light" pitchFamily="34" charset="0"/>
                <a:ea typeface="Open Sans Light" pitchFamily="34" charset="0"/>
                <a:cs typeface="Open Sans Light" pitchFamily="34" charset="0"/>
              </a:rPr>
              <a:t>PUc</a:t>
            </a:r>
            <a:r>
              <a:rPr lang="ca-ES" sz="900" b="1" dirty="0" smtClean="0">
                <a:solidFill>
                  <a:schemeClr val="bg1"/>
                </a:solidFill>
                <a:latin typeface="Open Sans Light" pitchFamily="34" charset="0"/>
                <a:ea typeface="Open Sans Light" pitchFamily="34" charset="0"/>
                <a:cs typeface="Open Sans Light" pitchFamily="34" charset="0"/>
              </a:rPr>
              <a:t>      </a:t>
            </a:r>
            <a:r>
              <a:rPr lang="ca-ES" sz="900" dirty="0" smtClean="0">
                <a:solidFill>
                  <a:schemeClr val="bg1"/>
                </a:solidFill>
                <a:latin typeface="Open Sans Light" pitchFamily="34" charset="0"/>
                <a:ea typeface="Open Sans Light" pitchFamily="34" charset="0"/>
                <a:cs typeface="Open Sans Light" pitchFamily="34" charset="0"/>
              </a:rPr>
              <a:t>tapf.50webs.com</a:t>
            </a:r>
            <a:endParaRPr lang="ca-ES" sz="900" dirty="0">
              <a:solidFill>
                <a:schemeClr val="bg1"/>
              </a:solidFill>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_DOCÈNCIA\TALLER PUc\2017-2018 1QT\08-PUBLICACIONS\LLIBRET PROFESSORS\AJACCIO proposta2.jpg"/>
          <p:cNvPicPr>
            <a:picLocks noChangeAspect="1" noChangeArrowheads="1"/>
          </p:cNvPicPr>
          <p:nvPr/>
        </p:nvPicPr>
        <p:blipFill>
          <a:blip r:embed="rId2" cstate="print"/>
          <a:srcRect l="16601" t="24753" r="33791" b="16303"/>
          <a:stretch>
            <a:fillRect/>
          </a:stretch>
        </p:blipFill>
        <p:spPr bwMode="auto">
          <a:xfrm>
            <a:off x="0" y="0"/>
            <a:ext cx="9144000" cy="6858000"/>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HUBS MOBILITAT INTERCANVIADORS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Álvarez, Sánchez,</a:t>
            </a:r>
            <a:r>
              <a:rPr lang="ca-ES" sz="600" dirty="0" err="1" smtClean="0">
                <a:latin typeface="Open Sans Light" pitchFamily="34" charset="0"/>
                <a:ea typeface="Open Sans Light" pitchFamily="34" charset="0"/>
                <a:cs typeface="Open Sans Light" pitchFamily="34" charset="0"/>
              </a:rPr>
              <a:t>Strunk</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787056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_DOCÈNCIA\TALLER PUc\2017-2018 1QT\08-PUBLICACIONS\LLIBRET PROFESSORS\AJACCIO proposta5.jpg"/>
          <p:cNvPicPr>
            <a:picLocks noChangeAspect="1" noChangeArrowheads="1"/>
          </p:cNvPicPr>
          <p:nvPr/>
        </p:nvPicPr>
        <p:blipFill>
          <a:blip r:embed="rId2" cstate="print"/>
          <a:srcRect l="17376" t="24753" r="33791" b="19373"/>
          <a:stretch>
            <a:fillRect/>
          </a:stretch>
        </p:blipFill>
        <p:spPr bwMode="auto">
          <a:xfrm>
            <a:off x="142844" y="0"/>
            <a:ext cx="9001156" cy="6500834"/>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RECUPERACIÓ DEL PAISATGE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Antolí,</a:t>
            </a:r>
            <a:r>
              <a:rPr lang="ca-ES" sz="600" dirty="0" err="1" smtClean="0">
                <a:latin typeface="Open Sans Light" pitchFamily="34" charset="0"/>
                <a:ea typeface="Open Sans Light" pitchFamily="34" charset="0"/>
                <a:cs typeface="Open Sans Light" pitchFamily="34" charset="0"/>
              </a:rPr>
              <a:t>Exojo</a:t>
            </a:r>
            <a:r>
              <a:rPr lang="ca-ES" sz="600" dirty="0" smtClean="0">
                <a:latin typeface="Open Sans Light" pitchFamily="34" charset="0"/>
                <a:ea typeface="Open Sans Light" pitchFamily="34" charset="0"/>
                <a:cs typeface="Open Sans Light" pitchFamily="34" charset="0"/>
              </a:rPr>
              <a:t>,Fernández</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35" name="34 CuadroTexto"/>
          <p:cNvSpPr txBox="1"/>
          <p:nvPr/>
        </p:nvSpPr>
        <p:spPr>
          <a:xfrm>
            <a:off x="0" y="6624000"/>
            <a:ext cx="9144000" cy="230832"/>
          </a:xfrm>
          <a:prstGeom prst="rect">
            <a:avLst/>
          </a:prstGeom>
          <a:solidFill>
            <a:schemeClr val="bg1"/>
          </a:solid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3013122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_DOCÈNCIA\TALLER PUc\2017-2018 1QT\08-PUBLICACIONS\LLIBRET PROFESSORS\AJACCIO proposta3.jpg"/>
          <p:cNvPicPr>
            <a:picLocks noChangeAspect="1" noChangeArrowheads="1"/>
          </p:cNvPicPr>
          <p:nvPr/>
        </p:nvPicPr>
        <p:blipFill>
          <a:blip r:embed="rId2" cstate="print"/>
          <a:srcRect l="21639" t="31507" r="33791" b="16303"/>
          <a:stretch>
            <a:fillRect/>
          </a:stretch>
        </p:blipFill>
        <p:spPr bwMode="auto">
          <a:xfrm>
            <a:off x="928662" y="785794"/>
            <a:ext cx="8215338" cy="6072206"/>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PLACES DE MAR / VIES MARIS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Navarro,</a:t>
            </a:r>
            <a:r>
              <a:rPr lang="ca-ES" sz="600" dirty="0" err="1" smtClean="0">
                <a:latin typeface="Open Sans Light" pitchFamily="34" charset="0"/>
                <a:ea typeface="Open Sans Light" pitchFamily="34" charset="0"/>
                <a:cs typeface="Open Sans Light" pitchFamily="34" charset="0"/>
              </a:rPr>
              <a:t>Peig</a:t>
            </a:r>
            <a:r>
              <a:rPr lang="ca-ES" sz="600" dirty="0" smtClean="0">
                <a:latin typeface="Open Sans Light" pitchFamily="34" charset="0"/>
                <a:ea typeface="Open Sans Light" pitchFamily="34" charset="0"/>
                <a:cs typeface="Open Sans Light" pitchFamily="34" charset="0"/>
              </a:rPr>
              <a:t>,Serra</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111738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_DOCÈNCIA\TALLER PUc\2017-2018 1QT\08-PUBLICACIONS\LLIBRET PROFESSORS\AJACCIO proposta4.jpg"/>
          <p:cNvPicPr>
            <a:picLocks noChangeAspect="1" noChangeArrowheads="1"/>
          </p:cNvPicPr>
          <p:nvPr/>
        </p:nvPicPr>
        <p:blipFill>
          <a:blip r:embed="rId2" cstate="print"/>
          <a:srcRect l="28228" t="41331" r="40767" b="20233"/>
          <a:stretch>
            <a:fillRect/>
          </a:stretch>
        </p:blipFill>
        <p:spPr bwMode="auto">
          <a:xfrm>
            <a:off x="2143108" y="1928802"/>
            <a:ext cx="5715040" cy="4471998"/>
          </a:xfrm>
          <a:prstGeom prst="rect">
            <a:avLst/>
          </a:prstGeom>
          <a:noFill/>
        </p:spPr>
      </p:pic>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3075" name="Picture 3" descr="F:\_DOCÈNCIA\TALLER PUc\2017-2018 1QT\08-PUBLICACIONS\LLIBRET PROFESSORS\PUc_Blahová_Horue_Marimón_Santín_Park-2.jpg"/>
          <p:cNvPicPr>
            <a:picLocks noChangeAspect="1" noChangeArrowheads="1"/>
          </p:cNvPicPr>
          <p:nvPr/>
        </p:nvPicPr>
        <p:blipFill>
          <a:blip r:embed="rId3" cstate="print"/>
          <a:srcRect l="85375" t="62955" r="3787" b="9201"/>
          <a:stretch>
            <a:fillRect/>
          </a:stretch>
        </p:blipFill>
        <p:spPr bwMode="auto">
          <a:xfrm>
            <a:off x="7072330" y="4932000"/>
            <a:ext cx="785818" cy="1425958"/>
          </a:xfrm>
          <a:prstGeom prst="rect">
            <a:avLst/>
          </a:prstGeom>
          <a:noFill/>
        </p:spPr>
      </p:pic>
      <p:pic>
        <p:nvPicPr>
          <p:cNvPr id="7" name="Picture 3" descr="F:\_DOCÈNCIA\TALLER PUc\2017-2018 1QT\08-PUBLICACIONS\LLIBRET PROFESSORS\PUc_Blahová_Horue_Marimón_Santín_Park-2.jpg"/>
          <p:cNvPicPr>
            <a:picLocks noChangeAspect="1" noChangeArrowheads="1"/>
          </p:cNvPicPr>
          <p:nvPr/>
        </p:nvPicPr>
        <p:blipFill>
          <a:blip r:embed="rId3" cstate="print"/>
          <a:srcRect l="85375" t="96106" r="3787" b="3001"/>
          <a:stretch>
            <a:fillRect/>
          </a:stretch>
        </p:blipFill>
        <p:spPr bwMode="auto">
          <a:xfrm>
            <a:off x="7074000" y="6354000"/>
            <a:ext cx="785818" cy="45719"/>
          </a:xfrm>
          <a:prstGeom prst="rect">
            <a:avLst/>
          </a:prstGeom>
          <a:noFill/>
        </p:spPr>
      </p:pic>
      <p:pic>
        <p:nvPicPr>
          <p:cNvPr id="9" name="Picture 3" descr="F:\_DOCÈNCIA\TALLER PUc\2017-2018 1QT\08-PUBLICACIONS\LLIBRET PROFESSORS\PUc_Blahová_Horue_Marimón_Santín_Park-2.jpg"/>
          <p:cNvPicPr>
            <a:picLocks noChangeAspect="1" noChangeArrowheads="1"/>
          </p:cNvPicPr>
          <p:nvPr/>
        </p:nvPicPr>
        <p:blipFill>
          <a:blip r:embed="rId4" cstate="print"/>
          <a:srcRect l="95228" t="68535" r="3787" b="9201"/>
          <a:stretch>
            <a:fillRect/>
          </a:stretch>
        </p:blipFill>
        <p:spPr bwMode="auto">
          <a:xfrm>
            <a:off x="7020000" y="5256000"/>
            <a:ext cx="71438" cy="1140206"/>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PLACES DE MAR / VIES MARIS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err="1" smtClean="0">
                <a:latin typeface="Open Sans Light" pitchFamily="34" charset="0"/>
                <a:ea typeface="Open Sans Light" pitchFamily="34" charset="0"/>
                <a:cs typeface="Open Sans Light" pitchFamily="34" charset="0"/>
              </a:rPr>
              <a:t>Blahová</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Horue</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Marimón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Santín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Park</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391731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_DOCÈNCIA\TALLER PUc\2017-2018 1QT\08-PUBLICACIONS\LLIBRET PROFESSORS\AJACCIO proposta6.jpg"/>
          <p:cNvPicPr>
            <a:picLocks noChangeAspect="1" noChangeArrowheads="1"/>
          </p:cNvPicPr>
          <p:nvPr/>
        </p:nvPicPr>
        <p:blipFill>
          <a:blip r:embed="rId2" cstate="print"/>
          <a:srcRect l="22025" t="39487" r="39220" b="16306"/>
          <a:stretch>
            <a:fillRect/>
          </a:stretch>
        </p:blipFill>
        <p:spPr bwMode="auto">
          <a:xfrm>
            <a:off x="1000100" y="1714488"/>
            <a:ext cx="7143800" cy="5143512"/>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PLACES DE MAR / VIES MARIS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Estelrich, Pizarro, Ruiz</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418282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_DOCÈNCIA\TALLER PUc\2017-2018 1QT\08-PUBLICACIONS\LLIBRET PROFESSORS\AJACCIO proposta.jpg"/>
          <p:cNvPicPr>
            <a:picLocks noChangeAspect="1" noChangeArrowheads="1"/>
          </p:cNvPicPr>
          <p:nvPr/>
        </p:nvPicPr>
        <p:blipFill>
          <a:blip r:embed="rId2" cstate="print"/>
          <a:srcRect l="16601" t="24753" r="33791" b="16303"/>
          <a:stretch>
            <a:fillRect/>
          </a:stretch>
        </p:blipFill>
        <p:spPr bwMode="auto">
          <a:xfrm>
            <a:off x="0" y="0"/>
            <a:ext cx="9144000" cy="6858000"/>
          </a:xfrm>
          <a:prstGeom prst="rect">
            <a:avLst/>
          </a:prstGeom>
          <a:noFill/>
        </p:spPr>
      </p:pic>
      <p:sp>
        <p:nvSpPr>
          <p:cNvPr id="11" name="10 CuadroTexto"/>
          <p:cNvSpPr txBox="1"/>
          <p:nvPr/>
        </p:nvSpPr>
        <p:spPr>
          <a:xfrm>
            <a:off x="0" y="6120000"/>
            <a:ext cx="9144000" cy="553998"/>
          </a:xfrm>
          <a:prstGeom prst="rect">
            <a:avLst/>
          </a:prstGeom>
          <a:noFill/>
        </p:spPr>
        <p:txBody>
          <a:bodyPr wrap="square" rtlCol="0">
            <a:spAutoFit/>
          </a:bodyPr>
          <a:lstStyle/>
          <a:p>
            <a:pPr algn="r"/>
            <a:r>
              <a:rPr lang="ca-ES" sz="600" b="1" dirty="0" smtClean="0">
                <a:latin typeface="Open Sans Light" pitchFamily="34" charset="0"/>
                <a:ea typeface="Open Sans Light" pitchFamily="34" charset="0"/>
                <a:cs typeface="Open Sans Light" pitchFamily="34" charset="0"/>
              </a:rPr>
              <a:t>PLACES DE MAR / VIES MARIS </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Estelrich, Pizarro, Ruiz</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1231559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72000" y="4007386"/>
            <a:ext cx="4572000" cy="861774"/>
          </a:xfrm>
          <a:prstGeom prst="rect">
            <a:avLst/>
          </a:prstGeom>
        </p:spPr>
        <p:txBody>
          <a:bodyPr>
            <a:spAutoFit/>
          </a:bodyPr>
          <a:lstStyle/>
          <a:p>
            <a:r>
              <a:rPr lang="fr-FR" sz="1000" b="1" dirty="0" smtClean="0">
                <a:latin typeface="Open Sans Light"/>
              </a:rPr>
              <a:t>'Transformation versus conservation'</a:t>
            </a:r>
            <a:r>
              <a:rPr lang="fr-FR" sz="1000" dirty="0" smtClean="0">
                <a:latin typeface="Open Sans Light"/>
              </a:rPr>
              <a:t/>
            </a:r>
            <a:br>
              <a:rPr lang="fr-FR" sz="1000" dirty="0" smtClean="0">
                <a:latin typeface="Open Sans Light"/>
              </a:rPr>
            </a:br>
            <a:r>
              <a:rPr lang="fr-FR" sz="1000" dirty="0" smtClean="0">
                <a:latin typeface="Open Sans Light"/>
              </a:rPr>
              <a:t/>
            </a:r>
            <a:br>
              <a:rPr lang="fr-FR" sz="1000" dirty="0" smtClean="0">
                <a:latin typeface="Open Sans Light"/>
              </a:rPr>
            </a:br>
            <a:r>
              <a:rPr lang="fr-FR" sz="1000" b="1" dirty="0" smtClean="0">
                <a:latin typeface="Open Sans Light"/>
              </a:rPr>
              <a:t>'Transformer </a:t>
            </a:r>
            <a:r>
              <a:rPr lang="fr-FR" sz="1000" b="1" dirty="0">
                <a:latin typeface="Open Sans Light"/>
              </a:rPr>
              <a:t>c’est expérimenter'</a:t>
            </a:r>
            <a:r>
              <a:rPr lang="fr-FR" sz="1000" dirty="0" smtClean="0">
                <a:latin typeface="Open Sans Light"/>
              </a:rPr>
              <a:t/>
            </a:r>
            <a:br>
              <a:rPr lang="fr-FR" sz="1000" dirty="0" smtClean="0">
                <a:latin typeface="Open Sans Light"/>
              </a:rPr>
            </a:br>
            <a:r>
              <a:rPr lang="fr-FR" sz="1000" dirty="0" smtClean="0">
                <a:latin typeface="Open Sans Light"/>
              </a:rPr>
              <a:t/>
            </a:r>
            <a:br>
              <a:rPr lang="fr-FR" sz="1000" dirty="0" smtClean="0">
                <a:latin typeface="Open Sans Light"/>
              </a:rPr>
            </a:br>
            <a:r>
              <a:rPr lang="fr-FR" sz="1000" b="1" dirty="0" smtClean="0">
                <a:latin typeface="Open Sans Light"/>
              </a:rPr>
              <a:t>'Transformation </a:t>
            </a:r>
            <a:r>
              <a:rPr lang="fr-FR" sz="1000" b="1" dirty="0">
                <a:latin typeface="Open Sans Light"/>
              </a:rPr>
              <a:t>versus démolition'</a:t>
            </a:r>
            <a:endParaRPr lang="es-ES" sz="1000" b="1" dirty="0">
              <a:latin typeface="Open Sans Ligh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124744"/>
            <a:ext cx="2808312" cy="399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4572000" y="1956030"/>
            <a:ext cx="442300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sz="1000" b="1" i="0" u="none" strike="noStrike" cap="none" normalizeH="0" baseline="0" dirty="0" smtClean="0">
                <a:ln>
                  <a:noFill/>
                </a:ln>
                <a:solidFill>
                  <a:schemeClr val="tx1"/>
                </a:solidFill>
                <a:effectLst/>
                <a:latin typeface="Open Sans Light"/>
                <a:cs typeface="Arial" charset="0"/>
              </a:rPr>
              <a:t>Context: </a:t>
            </a:r>
            <a:r>
              <a:rPr kumimoji="0" lang="ca-ES" sz="1400" b="1" i="0" u="none" strike="noStrike" cap="none" normalizeH="0" baseline="0" dirty="0" smtClean="0">
                <a:ln>
                  <a:noFill/>
                </a:ln>
                <a:solidFill>
                  <a:schemeClr val="tx1"/>
                </a:solidFill>
                <a:effectLst/>
                <a:latin typeface="Open Sans Light"/>
                <a:cs typeface="Arial" charset="0"/>
              </a:rPr>
              <a:t>Transformacions com acte de creació</a:t>
            </a:r>
            <a:br>
              <a:rPr kumimoji="0" lang="ca-ES" sz="1400" b="1" i="0" u="none" strike="noStrike" cap="none" normalizeH="0" baseline="0" dirty="0" smtClean="0">
                <a:ln>
                  <a:noFill/>
                </a:ln>
                <a:solidFill>
                  <a:schemeClr val="tx1"/>
                </a:solidFill>
                <a:effectLst/>
                <a:latin typeface="Open Sans Light"/>
                <a:cs typeface="Arial" charset="0"/>
              </a:rPr>
            </a:br>
            <a:endParaRPr kumimoji="0" lang="ca-ES" sz="1400" b="1" i="0" u="none" strike="noStrike" cap="none" normalizeH="0" baseline="0" dirty="0" smtClean="0">
              <a:ln>
                <a:noFill/>
              </a:ln>
              <a:solidFill>
                <a:schemeClr val="tx1"/>
              </a:solidFill>
              <a:effectLst/>
              <a:latin typeface="Open Sans Ligh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sz="1000" b="1" dirty="0">
              <a:latin typeface="Open Sans Ligh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000" b="1" i="0" u="none" strike="noStrike" cap="none" normalizeH="0" baseline="0" dirty="0" smtClean="0">
              <a:ln>
                <a:noFill/>
              </a:ln>
              <a:solidFill>
                <a:schemeClr val="tx1"/>
              </a:solidFill>
              <a:effectLst/>
              <a:latin typeface="Open Sans Ligh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Open Sans Light"/>
                <a:cs typeface="Arial" charset="0"/>
              </a:rPr>
              <a:t>Cité </a:t>
            </a:r>
            <a:r>
              <a:rPr kumimoji="0" lang="es-ES" sz="1400" b="1" i="0" u="none" strike="noStrike" cap="none" normalizeH="0" baseline="0" dirty="0" err="1" smtClean="0">
                <a:ln>
                  <a:noFill/>
                </a:ln>
                <a:solidFill>
                  <a:schemeClr val="tx1"/>
                </a:solidFill>
                <a:effectLst/>
                <a:latin typeface="Open Sans Light"/>
                <a:cs typeface="Arial" charset="0"/>
              </a:rPr>
              <a:t>d’Architecture</a:t>
            </a:r>
            <a:endParaRPr kumimoji="0" lang="es-ES" sz="1400" b="1" i="0" u="none" strike="noStrike" cap="none" normalizeH="0" baseline="0" dirty="0" smtClean="0">
              <a:ln>
                <a:noFill/>
              </a:ln>
              <a:solidFill>
                <a:schemeClr val="tx1"/>
              </a:solidFill>
              <a:effectLst/>
              <a:latin typeface="Open Sans Ligh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sz="1000" b="1" dirty="0">
              <a:latin typeface="Open Sans Ligh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Open Sans Light"/>
                <a:cs typeface="Arial" charset="0"/>
              </a:rPr>
              <a:t>Un </a:t>
            </a:r>
            <a:r>
              <a:rPr kumimoji="0" lang="es-ES" sz="1000" b="1" i="0" u="none" strike="noStrike" cap="none" normalizeH="0" baseline="0" dirty="0" err="1" smtClean="0">
                <a:ln>
                  <a:noFill/>
                </a:ln>
                <a:solidFill>
                  <a:schemeClr val="tx1"/>
                </a:solidFill>
                <a:effectLst/>
                <a:latin typeface="Open Sans Light"/>
                <a:cs typeface="Arial" charset="0"/>
              </a:rPr>
              <a:t>bâtiment</a:t>
            </a:r>
            <a:r>
              <a:rPr kumimoji="0" lang="es-ES" sz="1000" b="1" i="0" u="none" strike="noStrike" cap="none" normalizeH="0" baseline="0" dirty="0" smtClean="0">
                <a:ln>
                  <a:noFill/>
                </a:ln>
                <a:solidFill>
                  <a:schemeClr val="tx1"/>
                </a:solidFill>
                <a:effectLst/>
                <a:latin typeface="Open Sans Light"/>
                <a:cs typeface="Arial" charset="0"/>
              </a:rPr>
              <a:t>, </a:t>
            </a:r>
            <a:r>
              <a:rPr kumimoji="0" lang="es-ES" sz="1000" b="1" i="0" u="none" strike="noStrike" cap="none" normalizeH="0" baseline="0" dirty="0" err="1" smtClean="0">
                <a:ln>
                  <a:noFill/>
                </a:ln>
                <a:solidFill>
                  <a:schemeClr val="tx1"/>
                </a:solidFill>
                <a:effectLst/>
                <a:latin typeface="Open Sans Light"/>
                <a:cs typeface="Arial" charset="0"/>
              </a:rPr>
              <a:t>combien</a:t>
            </a:r>
            <a:r>
              <a:rPr kumimoji="0" lang="es-ES" sz="1000" b="1" i="0" u="none" strike="noStrike" cap="none" normalizeH="0" baseline="0" dirty="0" smtClean="0">
                <a:ln>
                  <a:noFill/>
                </a:ln>
                <a:solidFill>
                  <a:schemeClr val="tx1"/>
                </a:solidFill>
                <a:effectLst/>
                <a:latin typeface="Open Sans Light"/>
                <a:cs typeface="Arial" charset="0"/>
              </a:rPr>
              <a:t> de </a:t>
            </a:r>
            <a:r>
              <a:rPr kumimoji="0" lang="es-ES" sz="1000" b="1" i="0" u="none" strike="noStrike" cap="none" normalizeH="0" baseline="0" dirty="0" err="1" smtClean="0">
                <a:ln>
                  <a:noFill/>
                </a:ln>
                <a:solidFill>
                  <a:schemeClr val="tx1"/>
                </a:solidFill>
                <a:effectLst/>
                <a:latin typeface="Open Sans Light"/>
                <a:cs typeface="Arial" charset="0"/>
              </a:rPr>
              <a:t>vies</a:t>
            </a:r>
            <a:r>
              <a:rPr kumimoji="0" lang="es-ES" sz="1000" b="1" i="0" u="none" strike="noStrike" cap="none" normalizeH="0" baseline="0" dirty="0" smtClean="0">
                <a:ln>
                  <a:noFill/>
                </a:ln>
                <a:solidFill>
                  <a:schemeClr val="tx1"/>
                </a:solidFill>
                <a:effectLst/>
                <a:latin typeface="Open Sans Light"/>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Open Sans Light"/>
                <a:cs typeface="Arial" charset="0"/>
              </a:rPr>
              <a:t>La </a:t>
            </a:r>
            <a:r>
              <a:rPr kumimoji="0" lang="es-ES" sz="1000" b="1" i="0" u="none" strike="noStrike" cap="none" normalizeH="0" baseline="0" dirty="0" err="1" smtClean="0">
                <a:ln>
                  <a:noFill/>
                </a:ln>
                <a:solidFill>
                  <a:schemeClr val="tx1"/>
                </a:solidFill>
                <a:effectLst/>
                <a:latin typeface="Open Sans Light"/>
                <a:cs typeface="Arial" charset="0"/>
              </a:rPr>
              <a:t>transformation</a:t>
            </a:r>
            <a:r>
              <a:rPr kumimoji="0" lang="es-ES" sz="1000" b="1" i="0" u="none" strike="noStrike" cap="none" normalizeH="0" baseline="0" dirty="0" smtClean="0">
                <a:ln>
                  <a:noFill/>
                </a:ln>
                <a:solidFill>
                  <a:schemeClr val="tx1"/>
                </a:solidFill>
                <a:effectLst/>
                <a:latin typeface="Open Sans Light"/>
                <a:cs typeface="Arial" charset="0"/>
              </a:rPr>
              <a:t> </a:t>
            </a:r>
            <a:r>
              <a:rPr kumimoji="0" lang="es-ES" sz="1000" b="1" i="0" u="none" strike="noStrike" cap="none" normalizeH="0" baseline="0" dirty="0" err="1" smtClean="0">
                <a:ln>
                  <a:noFill/>
                </a:ln>
                <a:solidFill>
                  <a:schemeClr val="tx1"/>
                </a:solidFill>
                <a:effectLst/>
                <a:latin typeface="Open Sans Light"/>
                <a:cs typeface="Arial" charset="0"/>
              </a:rPr>
              <a:t>comme</a:t>
            </a:r>
            <a:r>
              <a:rPr kumimoji="0" lang="es-ES" sz="1000" b="1" i="0" u="none" strike="noStrike" cap="none" normalizeH="0" baseline="0" dirty="0" smtClean="0">
                <a:ln>
                  <a:noFill/>
                </a:ln>
                <a:solidFill>
                  <a:schemeClr val="tx1"/>
                </a:solidFill>
                <a:effectLst/>
                <a:latin typeface="Open Sans Light"/>
                <a:cs typeface="Arial" charset="0"/>
              </a:rPr>
              <a:t> </a:t>
            </a:r>
            <a:r>
              <a:rPr kumimoji="0" lang="es-ES" sz="1000" b="1" i="0" u="none" strike="noStrike" cap="none" normalizeH="0" baseline="0" dirty="0" err="1" smtClean="0">
                <a:ln>
                  <a:noFill/>
                </a:ln>
                <a:solidFill>
                  <a:schemeClr val="tx1"/>
                </a:solidFill>
                <a:effectLst/>
                <a:latin typeface="Open Sans Light"/>
                <a:cs typeface="Arial" charset="0"/>
              </a:rPr>
              <a:t>acte</a:t>
            </a:r>
            <a:r>
              <a:rPr kumimoji="0" lang="es-ES" sz="1000" b="1" i="0" u="none" strike="noStrike" cap="none" normalizeH="0" baseline="0" dirty="0" smtClean="0">
                <a:ln>
                  <a:noFill/>
                </a:ln>
                <a:solidFill>
                  <a:schemeClr val="tx1"/>
                </a:solidFill>
                <a:effectLst/>
                <a:latin typeface="Open Sans Light"/>
                <a:cs typeface="Arial" charset="0"/>
              </a:rPr>
              <a:t> de </a:t>
            </a:r>
            <a:r>
              <a:rPr kumimoji="0" lang="es-ES" sz="1000" b="1" i="0" u="none" strike="noStrike" cap="none" normalizeH="0" baseline="0" dirty="0" err="1" smtClean="0">
                <a:ln>
                  <a:noFill/>
                </a:ln>
                <a:solidFill>
                  <a:schemeClr val="tx1"/>
                </a:solidFill>
                <a:effectLst/>
                <a:latin typeface="Open Sans Light"/>
                <a:cs typeface="Arial" charset="0"/>
              </a:rPr>
              <a:t>création</a:t>
            </a:r>
            <a:endParaRPr kumimoji="0" lang="es-ES" sz="1000" b="1" i="0" u="none" strike="noStrike" cap="none" normalizeH="0" baseline="0" dirty="0" smtClean="0">
              <a:ln>
                <a:noFill/>
              </a:ln>
              <a:solidFill>
                <a:schemeClr val="tx1"/>
              </a:solidFill>
              <a:effectLst/>
              <a:latin typeface="Open Sans Ligh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1000" b="1" dirty="0">
              <a:latin typeface="Open Sans Ligh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Open Sans Light"/>
                <a:cs typeface="Arial" charset="0"/>
              </a:rPr>
              <a:t>Un </a:t>
            </a:r>
            <a:r>
              <a:rPr kumimoji="0" lang="es-ES" sz="1000" b="0" i="0" u="none" strike="noStrike" cap="none" normalizeH="0" baseline="0" dirty="0" err="1" smtClean="0">
                <a:ln>
                  <a:noFill/>
                </a:ln>
                <a:solidFill>
                  <a:schemeClr val="tx1"/>
                </a:solidFill>
                <a:effectLst/>
                <a:latin typeface="Open Sans Light"/>
                <a:cs typeface="Arial" charset="0"/>
              </a:rPr>
              <a:t>bâtiment</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Combien</a:t>
            </a:r>
            <a:r>
              <a:rPr kumimoji="0" lang="es-ES" sz="1000" b="0" i="0" u="none" strike="noStrike" cap="none" normalizeH="0" baseline="0" dirty="0" smtClean="0">
                <a:ln>
                  <a:noFill/>
                </a:ln>
                <a:solidFill>
                  <a:schemeClr val="tx1"/>
                </a:solidFill>
                <a:effectLst/>
                <a:latin typeface="Open Sans Light"/>
                <a:cs typeface="Arial" charset="0"/>
              </a:rPr>
              <a:t> de </a:t>
            </a:r>
            <a:r>
              <a:rPr kumimoji="0" lang="es-ES" sz="1000" b="0" i="0" u="none" strike="noStrike" cap="none" normalizeH="0" baseline="0" dirty="0" err="1" smtClean="0">
                <a:ln>
                  <a:noFill/>
                </a:ln>
                <a:solidFill>
                  <a:schemeClr val="tx1"/>
                </a:solidFill>
                <a:effectLst/>
                <a:latin typeface="Open Sans Light"/>
                <a:cs typeface="Arial" charset="0"/>
              </a:rPr>
              <a:t>vies</a:t>
            </a:r>
            <a:r>
              <a:rPr kumimoji="0" lang="es-ES" sz="1000" b="0" i="0" u="none" strike="noStrike" cap="none" normalizeH="0" baseline="0" dirty="0" smtClean="0">
                <a:ln>
                  <a:noFill/>
                </a:ln>
                <a:solidFill>
                  <a:schemeClr val="tx1"/>
                </a:solidFill>
                <a:effectLst/>
                <a:latin typeface="Open Sans Light"/>
                <a:cs typeface="Arial" charset="0"/>
              </a:rPr>
              <a:t> ? La </a:t>
            </a:r>
            <a:r>
              <a:rPr kumimoji="0" lang="es-ES" sz="1000" b="0" i="0" u="none" strike="noStrike" cap="none" normalizeH="0" baseline="0" dirty="0" err="1" smtClean="0">
                <a:ln>
                  <a:noFill/>
                </a:ln>
                <a:solidFill>
                  <a:schemeClr val="tx1"/>
                </a:solidFill>
                <a:effectLst/>
                <a:latin typeface="Open Sans Light"/>
                <a:cs typeface="Arial" charset="0"/>
              </a:rPr>
              <a:t>transformation</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comme</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acte</a:t>
            </a:r>
            <a:r>
              <a:rPr kumimoji="0" lang="es-ES" sz="1000" b="0" i="0" u="none" strike="noStrike" cap="none" normalizeH="0" baseline="0" dirty="0" smtClean="0">
                <a:ln>
                  <a:noFill/>
                </a:ln>
                <a:solidFill>
                  <a:schemeClr val="tx1"/>
                </a:solidFill>
                <a:effectLst/>
                <a:latin typeface="Open Sans Light"/>
                <a:cs typeface="Arial" charset="0"/>
              </a:rPr>
              <a:t> de </a:t>
            </a:r>
            <a:r>
              <a:rPr kumimoji="0" lang="es-ES" sz="1000" b="0" i="0" u="none" strike="noStrike" cap="none" normalizeH="0" baseline="0" dirty="0" err="1" smtClean="0">
                <a:ln>
                  <a:noFill/>
                </a:ln>
                <a:solidFill>
                  <a:schemeClr val="tx1"/>
                </a:solidFill>
                <a:effectLst/>
                <a:latin typeface="Open Sans Light"/>
                <a:cs typeface="Arial" charset="0"/>
              </a:rPr>
              <a:t>création</a:t>
            </a:r>
            <a:r>
              <a:rPr kumimoji="0" lang="es-ES" sz="1000" b="0" i="0" u="none" strike="noStrike" cap="none" normalizeH="0" baseline="0" dirty="0" smtClean="0">
                <a:ln>
                  <a:noFill/>
                </a:ln>
                <a:solidFill>
                  <a:schemeClr val="tx1"/>
                </a:solidFill>
                <a:effectLst/>
                <a:latin typeface="Open Sans Light"/>
                <a:cs typeface="Arial" charset="0"/>
              </a:rPr>
              <a:t/>
            </a:r>
            <a:br>
              <a:rPr kumimoji="0" lang="es-ES" sz="1000" b="0" i="0" u="none" strike="noStrike" cap="none" normalizeH="0" baseline="0" dirty="0" smtClean="0">
                <a:ln>
                  <a:noFill/>
                </a:ln>
                <a:solidFill>
                  <a:schemeClr val="tx1"/>
                </a:solidFill>
                <a:effectLst/>
                <a:latin typeface="Open Sans Light"/>
                <a:cs typeface="Arial" charset="0"/>
              </a:rPr>
            </a:br>
            <a:r>
              <a:rPr kumimoji="0" lang="es-ES" sz="1000" b="0" i="0" u="none" strike="noStrike" cap="none" normalizeH="0" baseline="0" dirty="0" smtClean="0">
                <a:ln>
                  <a:noFill/>
                </a:ln>
                <a:solidFill>
                  <a:schemeClr val="tx1"/>
                </a:solidFill>
                <a:effectLst/>
                <a:latin typeface="Open Sans Light"/>
                <a:cs typeface="Arial" charset="0"/>
              </a:rPr>
              <a:t>Une </a:t>
            </a:r>
            <a:r>
              <a:rPr kumimoji="0" lang="es-ES" sz="1000" b="0" i="0" u="none" strike="noStrike" cap="none" normalizeH="0" baseline="0" dirty="0" err="1" smtClean="0">
                <a:ln>
                  <a:noFill/>
                </a:ln>
                <a:solidFill>
                  <a:schemeClr val="tx1"/>
                </a:solidFill>
                <a:effectLst/>
                <a:latin typeface="Open Sans Light"/>
                <a:cs typeface="Arial" charset="0"/>
              </a:rPr>
              <a:t>exposition</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trois</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phases</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trois</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tables</a:t>
            </a:r>
            <a:r>
              <a:rPr kumimoji="0" lang="es-ES" sz="1000" b="0" i="0" u="none" strike="noStrike" cap="none" normalizeH="0" baseline="0" dirty="0" smtClean="0">
                <a:ln>
                  <a:noFill/>
                </a:ln>
                <a:solidFill>
                  <a:schemeClr val="tx1"/>
                </a:solidFill>
                <a:effectLst/>
                <a:latin typeface="Open Sans Light"/>
                <a:cs typeface="Arial" charset="0"/>
              </a:rPr>
              <a:t> rondes, </a:t>
            </a:r>
            <a:r>
              <a:rPr kumimoji="0" lang="es-ES" sz="1000" b="0" i="0" u="none" strike="noStrike" cap="none" normalizeH="0" baseline="0" dirty="0" err="1" smtClean="0">
                <a:ln>
                  <a:noFill/>
                </a:ln>
                <a:solidFill>
                  <a:schemeClr val="tx1"/>
                </a:solidFill>
                <a:effectLst/>
                <a:latin typeface="Open Sans Light"/>
                <a:cs typeface="Arial" charset="0"/>
              </a:rPr>
              <a:t>trois</a:t>
            </a:r>
            <a:r>
              <a:rPr kumimoji="0" lang="es-ES" sz="1000" b="0" i="0" u="none" strike="noStrike" cap="none" normalizeH="0" baseline="0" dirty="0" smtClean="0">
                <a:ln>
                  <a:noFill/>
                </a:ln>
                <a:solidFill>
                  <a:schemeClr val="tx1"/>
                </a:solidFill>
                <a:effectLst/>
                <a:latin typeface="Open Sans Light"/>
                <a:cs typeface="Arial" charset="0"/>
              </a:rPr>
              <a:t> </a:t>
            </a:r>
            <a:r>
              <a:rPr kumimoji="0" lang="es-ES" sz="1000" b="0" i="0" u="none" strike="noStrike" cap="none" normalizeH="0" baseline="0" dirty="0" err="1" smtClean="0">
                <a:ln>
                  <a:noFill/>
                </a:ln>
                <a:solidFill>
                  <a:schemeClr val="tx1"/>
                </a:solidFill>
                <a:effectLst/>
                <a:latin typeface="Open Sans Light"/>
                <a:cs typeface="Arial" charset="0"/>
              </a:rPr>
              <a:t>approches</a:t>
            </a:r>
            <a:endParaRPr kumimoji="0" lang="es-ES" sz="1000" b="0" i="0" u="none" strike="noStrike" cap="none" normalizeH="0" baseline="0" dirty="0" smtClean="0">
              <a:ln>
                <a:noFill/>
              </a:ln>
              <a:solidFill>
                <a:schemeClr val="tx1"/>
              </a:solidFill>
              <a:effectLst/>
              <a:latin typeface="Open Sans Light"/>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charset="0"/>
              <a:cs typeface="Arial" charset="0"/>
            </a:endParaRPr>
          </a:p>
        </p:txBody>
      </p:sp>
      <p:sp>
        <p:nvSpPr>
          <p:cNvPr id="4" name="3 CuadroTexto"/>
          <p:cNvSpPr txBox="1"/>
          <p:nvPr/>
        </p:nvSpPr>
        <p:spPr>
          <a:xfrm>
            <a:off x="251520" y="577375"/>
            <a:ext cx="622286" cy="307777"/>
          </a:xfrm>
          <a:prstGeom prst="rect">
            <a:avLst/>
          </a:prstGeom>
          <a:noFill/>
        </p:spPr>
        <p:txBody>
          <a:bodyPr wrap="none" rtlCol="0">
            <a:spAutoFit/>
          </a:bodyPr>
          <a:lstStyle/>
          <a:p>
            <a:r>
              <a:rPr lang="es-ES" sz="1400" b="1" dirty="0">
                <a:solidFill>
                  <a:schemeClr val="accent5">
                    <a:lumMod val="75000"/>
                  </a:schemeClr>
                </a:solidFill>
                <a:latin typeface="Open Sans Light"/>
                <a:cs typeface="Arial" charset="0"/>
              </a:rPr>
              <a:t>Ref.1</a:t>
            </a:r>
          </a:p>
        </p:txBody>
      </p:sp>
      <p:sp>
        <p:nvSpPr>
          <p:cNvPr id="6" name="5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153195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9" name="8 CuadroTexto"/>
          <p:cNvSpPr txBox="1"/>
          <p:nvPr/>
        </p:nvSpPr>
        <p:spPr>
          <a:xfrm>
            <a:off x="720000" y="5256000"/>
            <a:ext cx="3816000" cy="461665"/>
          </a:xfrm>
          <a:prstGeom prst="rect">
            <a:avLst/>
          </a:prstGeom>
          <a:noFill/>
        </p:spPr>
        <p:txBody>
          <a:bodyPr wrap="square" lIns="0" rIns="0" rtlCol="0">
            <a:spAutoFit/>
          </a:bodyPr>
          <a:lstStyle/>
          <a:p>
            <a:r>
              <a:rPr lang="ca-ES" sz="600" b="1" dirty="0" smtClean="0">
                <a:latin typeface="Open Sans Light" pitchFamily="34" charset="0"/>
                <a:ea typeface="Open Sans Light" pitchFamily="34" charset="0"/>
                <a:cs typeface="Open Sans Light" pitchFamily="34" charset="0"/>
              </a:rPr>
              <a:t>NOVA PLAÇA DEL MAR</a:t>
            </a:r>
          </a:p>
          <a:p>
            <a:r>
              <a:rPr lang="ca-ES" sz="600" dirty="0" smtClean="0">
                <a:latin typeface="Open Sans Light" pitchFamily="34" charset="0"/>
                <a:ea typeface="Open Sans Light" pitchFamily="34" charset="0"/>
                <a:cs typeface="Open Sans Light" pitchFamily="34" charset="0"/>
              </a:rPr>
              <a:t>Puc QT 2017-2018</a:t>
            </a:r>
          </a:p>
          <a:p>
            <a:r>
              <a:rPr lang="ca-ES" sz="600" dirty="0" smtClean="0">
                <a:latin typeface="Open Sans Light" pitchFamily="34" charset="0"/>
                <a:ea typeface="Open Sans Light" pitchFamily="34" charset="0"/>
                <a:cs typeface="Open Sans Light" pitchFamily="34" charset="0"/>
              </a:rPr>
              <a:t>Estelrich, Pizarro, Ruiz</a:t>
            </a:r>
          </a:p>
          <a:p>
            <a:endParaRPr lang="ca-ES" sz="600" dirty="0" smtClean="0">
              <a:latin typeface="Open Sans Light" pitchFamily="34" charset="0"/>
              <a:ea typeface="Open Sans Light" pitchFamily="34" charset="0"/>
              <a:cs typeface="Open Sans Light" pitchFamily="34" charset="0"/>
            </a:endParaRPr>
          </a:p>
        </p:txBody>
      </p:sp>
      <p:pic>
        <p:nvPicPr>
          <p:cNvPr id="7170" name="Picture 2" descr="F:\_DOCÈNCIA\TALLER PUc\2017-2018 1QT\08-PUBLICACIONS\LLIBRET PROFESSORS\Estelrich_Pizarro_ruiz-6.jpg"/>
          <p:cNvPicPr>
            <a:picLocks noChangeAspect="1" noChangeArrowheads="1"/>
          </p:cNvPicPr>
          <p:nvPr/>
        </p:nvPicPr>
        <p:blipFill>
          <a:blip r:embed="rId2" cstate="print"/>
          <a:srcRect l="11530" t="2807" r="2434" b="34216"/>
          <a:stretch>
            <a:fillRect/>
          </a:stretch>
        </p:blipFill>
        <p:spPr bwMode="auto">
          <a:xfrm>
            <a:off x="720000" y="1422000"/>
            <a:ext cx="3823353" cy="3786214"/>
          </a:xfrm>
          <a:prstGeom prst="rect">
            <a:avLst/>
          </a:prstGeom>
          <a:noFill/>
        </p:spPr>
      </p:pic>
      <p:pic>
        <p:nvPicPr>
          <p:cNvPr id="7171" name="Picture 3" descr="F:\_DOCÈNCIA\TALLER PUc\2017-2018 1QT\08-PUBLICACIONS\LLIBRET PROFESSORS\Estelrich_Pizarro_ruiz-82.jpg"/>
          <p:cNvPicPr>
            <a:picLocks noChangeAspect="1" noChangeArrowheads="1"/>
          </p:cNvPicPr>
          <p:nvPr/>
        </p:nvPicPr>
        <p:blipFill>
          <a:blip r:embed="rId3" cstate="print"/>
          <a:srcRect l="4961" t="7806" r="10702" b="34207"/>
          <a:stretch>
            <a:fillRect/>
          </a:stretch>
        </p:blipFill>
        <p:spPr bwMode="auto">
          <a:xfrm>
            <a:off x="4608000" y="1512000"/>
            <a:ext cx="3816000" cy="3714776"/>
          </a:xfrm>
          <a:prstGeom prst="rect">
            <a:avLst/>
          </a:prstGeom>
          <a:noFill/>
        </p:spPr>
      </p:pic>
      <p:sp>
        <p:nvSpPr>
          <p:cNvPr id="12" name="11 CuadroTexto"/>
          <p:cNvSpPr txBox="1"/>
          <p:nvPr/>
        </p:nvSpPr>
        <p:spPr>
          <a:xfrm>
            <a:off x="4608000" y="5256000"/>
            <a:ext cx="3816000" cy="646331"/>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NOVA TERMINAL DE CREUERS</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Estelrich, Pizarro, Ruiz</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1861207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5122" name="Picture 2" descr="F:\_DOCÈNCIA\TALLER PUc\2017-2018 1QT\08-PUBLICACIONS\LLIBRET PROFESSORS\PUc_G5_EF_Jonathan_Marc_Xavier-4.jpg"/>
          <p:cNvPicPr>
            <a:picLocks noChangeAspect="1" noChangeArrowheads="1"/>
          </p:cNvPicPr>
          <p:nvPr/>
        </p:nvPicPr>
        <p:blipFill>
          <a:blip r:embed="rId2" cstate="print"/>
          <a:srcRect l="12169" t="37796" r="12424" b="2809"/>
          <a:stretch>
            <a:fillRect/>
          </a:stretch>
        </p:blipFill>
        <p:spPr bwMode="auto">
          <a:xfrm>
            <a:off x="720000" y="1000108"/>
            <a:ext cx="3816000" cy="4255577"/>
          </a:xfrm>
          <a:prstGeom prst="rect">
            <a:avLst/>
          </a:prstGeom>
          <a:noFill/>
        </p:spPr>
      </p:pic>
      <p:sp>
        <p:nvSpPr>
          <p:cNvPr id="7" name="6 CuadroTexto"/>
          <p:cNvSpPr txBox="1"/>
          <p:nvPr/>
        </p:nvSpPr>
        <p:spPr>
          <a:xfrm>
            <a:off x="720000" y="5256000"/>
            <a:ext cx="3816000" cy="553998"/>
          </a:xfrm>
          <a:prstGeom prst="rect">
            <a:avLst/>
          </a:prstGeom>
          <a:noFill/>
        </p:spPr>
        <p:txBody>
          <a:bodyPr wrap="square" lIns="0" rIns="0" rtlCol="0">
            <a:spAutoFit/>
          </a:bodyPr>
          <a:lstStyle/>
          <a:p>
            <a:r>
              <a:rPr lang="ca-ES" sz="600" b="1" dirty="0" smtClean="0">
                <a:latin typeface="Open Sans Light" pitchFamily="34" charset="0"/>
                <a:ea typeface="Open Sans Light" pitchFamily="34" charset="0"/>
                <a:cs typeface="Open Sans Light" pitchFamily="34" charset="0"/>
              </a:rPr>
              <a:t>RECUPERACIÓ DE LA CIUTADELLA</a:t>
            </a:r>
          </a:p>
          <a:p>
            <a:r>
              <a:rPr lang="ca-ES" sz="600" dirty="0" smtClean="0">
                <a:latin typeface="Open Sans Light" pitchFamily="34" charset="0"/>
                <a:ea typeface="Open Sans Light" pitchFamily="34" charset="0"/>
                <a:cs typeface="Open Sans Light" pitchFamily="34" charset="0"/>
              </a:rPr>
              <a:t>Puc QT 2017-2018</a:t>
            </a:r>
          </a:p>
          <a:p>
            <a:r>
              <a:rPr lang="ca-ES" sz="600" dirty="0" smtClean="0">
                <a:latin typeface="Open Sans Light" pitchFamily="34" charset="0"/>
                <a:ea typeface="Open Sans Light" pitchFamily="34" charset="0"/>
                <a:cs typeface="Open Sans Light" pitchFamily="34" charset="0"/>
              </a:rPr>
              <a:t>Navarro,</a:t>
            </a:r>
            <a:r>
              <a:rPr lang="ca-ES" sz="600" dirty="0" err="1" smtClean="0">
                <a:latin typeface="Open Sans Light" pitchFamily="34" charset="0"/>
                <a:ea typeface="Open Sans Light" pitchFamily="34" charset="0"/>
                <a:cs typeface="Open Sans Light" pitchFamily="34" charset="0"/>
              </a:rPr>
              <a:t>Peig</a:t>
            </a:r>
            <a:r>
              <a:rPr lang="ca-ES" sz="600" dirty="0" smtClean="0">
                <a:latin typeface="Open Sans Light" pitchFamily="34" charset="0"/>
                <a:ea typeface="Open Sans Light" pitchFamily="34" charset="0"/>
                <a:cs typeface="Open Sans Light" pitchFamily="34" charset="0"/>
              </a:rPr>
              <a:t>,Serra</a:t>
            </a: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8" name="Picture 4" descr="F:\_DOCÈNCIA\TALLER PUc\2017-2018 1QT\08-PUBLICACIONS\LLIBRET PROFESSORS\DOSIER-24.jpg"/>
          <p:cNvPicPr>
            <a:picLocks noChangeAspect="1" noChangeArrowheads="1"/>
          </p:cNvPicPr>
          <p:nvPr/>
        </p:nvPicPr>
        <p:blipFill>
          <a:blip r:embed="rId3" cstate="print"/>
          <a:srcRect l="5202" t="45633" r="1531"/>
          <a:stretch>
            <a:fillRect/>
          </a:stretch>
        </p:blipFill>
        <p:spPr bwMode="auto">
          <a:xfrm>
            <a:off x="4608000" y="2000240"/>
            <a:ext cx="3816000" cy="2994279"/>
          </a:xfrm>
          <a:prstGeom prst="rect">
            <a:avLst/>
          </a:prstGeom>
          <a:noFill/>
        </p:spPr>
      </p:pic>
      <p:sp>
        <p:nvSpPr>
          <p:cNvPr id="9" name="8 CuadroTexto"/>
          <p:cNvSpPr txBox="1"/>
          <p:nvPr/>
        </p:nvSpPr>
        <p:spPr>
          <a:xfrm>
            <a:off x="4608000" y="5256000"/>
            <a:ext cx="3816000" cy="646331"/>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NOU PARC</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Antolí,</a:t>
            </a:r>
            <a:r>
              <a:rPr lang="ca-ES" sz="600" dirty="0" err="1" smtClean="0">
                <a:latin typeface="Open Sans Light" pitchFamily="34" charset="0"/>
                <a:ea typeface="Open Sans Light" pitchFamily="34" charset="0"/>
                <a:cs typeface="Open Sans Light" pitchFamily="34" charset="0"/>
              </a:rPr>
              <a:t>Exojo</a:t>
            </a:r>
            <a:r>
              <a:rPr lang="ca-ES" sz="600" dirty="0" smtClean="0">
                <a:latin typeface="Open Sans Light" pitchFamily="34" charset="0"/>
                <a:ea typeface="Open Sans Light" pitchFamily="34" charset="0"/>
                <a:cs typeface="Open Sans Light" pitchFamily="34" charset="0"/>
              </a:rPr>
              <a:t>,Fernández</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1917364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_DOCÈNCIA\TALLER PUc\2017-2018 1QT\08-PUBLICACIONS\LLIBRET PROFESSORS\PUc_Blahová_Horue_Marimón_Santín_Park-7.jpg"/>
          <p:cNvPicPr>
            <a:picLocks noChangeAspect="1" noChangeArrowheads="1"/>
          </p:cNvPicPr>
          <p:nvPr/>
        </p:nvPicPr>
        <p:blipFill>
          <a:blip r:embed="rId2" cstate="print"/>
          <a:srcRect l="1654" t="2751" r="63118" b="25174"/>
          <a:stretch>
            <a:fillRect/>
          </a:stretch>
        </p:blipFill>
        <p:spPr bwMode="auto">
          <a:xfrm>
            <a:off x="4643438" y="1440000"/>
            <a:ext cx="3767716" cy="3816000"/>
          </a:xfrm>
          <a:prstGeom prst="rect">
            <a:avLst/>
          </a:prstGeom>
          <a:noFill/>
        </p:spPr>
      </p:pic>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6" name="5 CuadroTexto"/>
          <p:cNvSpPr txBox="1"/>
          <p:nvPr/>
        </p:nvSpPr>
        <p:spPr>
          <a:xfrm>
            <a:off x="4608000" y="5256000"/>
            <a:ext cx="3816000" cy="646331"/>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NOU PASSEIG MARÍTIM</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err="1" smtClean="0">
                <a:latin typeface="Open Sans Light" pitchFamily="34" charset="0"/>
                <a:ea typeface="Open Sans Light" pitchFamily="34" charset="0"/>
                <a:cs typeface="Open Sans Light" pitchFamily="34" charset="0"/>
              </a:rPr>
              <a:t>Blahová</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Horue</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Marimón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Santín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Park</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7" name="6 CuadroTexto"/>
          <p:cNvSpPr txBox="1"/>
          <p:nvPr/>
        </p:nvSpPr>
        <p:spPr>
          <a:xfrm>
            <a:off x="720000" y="5256000"/>
            <a:ext cx="3816000" cy="553998"/>
          </a:xfrm>
          <a:prstGeom prst="rect">
            <a:avLst/>
          </a:prstGeom>
          <a:noFill/>
        </p:spPr>
        <p:txBody>
          <a:bodyPr wrap="square" lIns="0" rIns="0" rtlCol="0">
            <a:spAutoFit/>
          </a:bodyPr>
          <a:lstStyle/>
          <a:p>
            <a:r>
              <a:rPr lang="ca-ES" sz="600" b="1" dirty="0" smtClean="0">
                <a:latin typeface="Open Sans Light" pitchFamily="34" charset="0"/>
                <a:ea typeface="Open Sans Light" pitchFamily="34" charset="0"/>
                <a:cs typeface="Open Sans Light" pitchFamily="34" charset="0"/>
              </a:rPr>
              <a:t>RECONVESIÓ ANTIGA ESTACIÓ</a:t>
            </a:r>
          </a:p>
          <a:p>
            <a:r>
              <a:rPr lang="ca-ES" sz="600" dirty="0" smtClean="0">
                <a:latin typeface="Open Sans Light" pitchFamily="34" charset="0"/>
                <a:ea typeface="Open Sans Light" pitchFamily="34" charset="0"/>
                <a:cs typeface="Open Sans Light" pitchFamily="34" charset="0"/>
              </a:rPr>
              <a:t>Puc QT 2017-2018</a:t>
            </a:r>
          </a:p>
          <a:p>
            <a:r>
              <a:rPr lang="ca-ES" sz="600" dirty="0" err="1" smtClean="0">
                <a:latin typeface="Open Sans Light" pitchFamily="34" charset="0"/>
                <a:ea typeface="Open Sans Light" pitchFamily="34" charset="0"/>
                <a:cs typeface="Open Sans Light" pitchFamily="34" charset="0"/>
              </a:rPr>
              <a:t>Blahová</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Horue</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Marimón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Santín</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Park</a:t>
            </a:r>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6147" name="Picture 3" descr="F:\_DOCÈNCIA\TALLER PUc\2017-2018 1QT\08-PUBLICACIONS\LLIBRET PROFESSORS\PUc_Blahová_Horue_Marimón_Santín_Park-9.jpg"/>
          <p:cNvPicPr>
            <a:picLocks noChangeAspect="1" noChangeArrowheads="1"/>
          </p:cNvPicPr>
          <p:nvPr/>
        </p:nvPicPr>
        <p:blipFill>
          <a:blip r:embed="rId3" cstate="print"/>
          <a:srcRect l="14577" t="1603" r="34244" b="26953"/>
          <a:stretch>
            <a:fillRect/>
          </a:stretch>
        </p:blipFill>
        <p:spPr bwMode="auto">
          <a:xfrm>
            <a:off x="720000" y="1440000"/>
            <a:ext cx="3865539" cy="3816000"/>
          </a:xfrm>
          <a:prstGeom prst="rect">
            <a:avLst/>
          </a:prstGeom>
          <a:noFill/>
        </p:spPr>
      </p:pic>
    </p:spTree>
    <p:extLst>
      <p:ext uri="{BB962C8B-B14F-4D97-AF65-F5344CB8AC3E}">
        <p14:creationId xmlns:p14="http://schemas.microsoft.com/office/powerpoint/2010/main" val="55195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_DOCÈNCIA\TALLER PUc\2017-2018 1QT\05-EXERCICI\7-Lliurament Final\STRUNK_SANCHEZ_ALVAREZ\LLiurament Projecte\5_Arquitectura_Adri.jpg"/>
          <p:cNvPicPr>
            <a:picLocks noChangeAspect="1" noChangeArrowheads="1"/>
          </p:cNvPicPr>
          <p:nvPr/>
        </p:nvPicPr>
        <p:blipFill>
          <a:blip r:embed="rId2" cstate="print"/>
          <a:srcRect l="3277" t="12468" r="24892" b="37198"/>
          <a:stretch>
            <a:fillRect/>
          </a:stretch>
        </p:blipFill>
        <p:spPr bwMode="auto">
          <a:xfrm>
            <a:off x="720000" y="1440000"/>
            <a:ext cx="7709652" cy="3816000"/>
          </a:xfrm>
          <a:prstGeom prst="rect">
            <a:avLst/>
          </a:prstGeom>
          <a:noFill/>
        </p:spPr>
      </p:pic>
      <p:sp>
        <p:nvSpPr>
          <p:cNvPr id="35" name="3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6" name="5 CuadroTexto"/>
          <p:cNvSpPr txBox="1"/>
          <p:nvPr/>
        </p:nvSpPr>
        <p:spPr>
          <a:xfrm>
            <a:off x="4608000" y="5256000"/>
            <a:ext cx="3816000" cy="646331"/>
          </a:xfrm>
          <a:prstGeom prst="rect">
            <a:avLst/>
          </a:prstGeom>
          <a:noFill/>
        </p:spPr>
        <p:txBody>
          <a:bodyPr wrap="square" rIns="0" rtlCol="0">
            <a:spAutoFit/>
          </a:bodyPr>
          <a:lstStyle/>
          <a:p>
            <a:pPr algn="r"/>
            <a:r>
              <a:rPr lang="ca-ES" sz="600" b="1" dirty="0" smtClean="0">
                <a:latin typeface="Open Sans Light" pitchFamily="34" charset="0"/>
                <a:ea typeface="Open Sans Light" pitchFamily="34" charset="0"/>
                <a:cs typeface="Open Sans Light" pitchFamily="34" charset="0"/>
              </a:rPr>
              <a:t>VIES MARIS</a:t>
            </a:r>
          </a:p>
          <a:p>
            <a:pPr algn="r"/>
            <a:r>
              <a:rPr lang="ca-ES" sz="600" dirty="0" smtClean="0">
                <a:latin typeface="Open Sans Light" pitchFamily="34" charset="0"/>
                <a:ea typeface="Open Sans Light" pitchFamily="34" charset="0"/>
                <a:cs typeface="Open Sans Light" pitchFamily="34" charset="0"/>
              </a:rPr>
              <a:t>Puc QT 2017-2018</a:t>
            </a:r>
          </a:p>
          <a:p>
            <a:pPr algn="r"/>
            <a:r>
              <a:rPr lang="ca-ES" sz="600" dirty="0" smtClean="0">
                <a:latin typeface="Open Sans Light" pitchFamily="34" charset="0"/>
                <a:ea typeface="Open Sans Light" pitchFamily="34" charset="0"/>
                <a:cs typeface="Open Sans Light" pitchFamily="34" charset="0"/>
              </a:rPr>
              <a:t>Álvarez, Sánchez,</a:t>
            </a:r>
            <a:r>
              <a:rPr lang="ca-ES" sz="600" dirty="0" err="1" smtClean="0">
                <a:latin typeface="Open Sans Light" pitchFamily="34" charset="0"/>
                <a:ea typeface="Open Sans Light" pitchFamily="34" charset="0"/>
                <a:cs typeface="Open Sans Light" pitchFamily="34" charset="0"/>
              </a:rPr>
              <a:t>Strunk</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402000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279" y="108793"/>
            <a:ext cx="9144000" cy="6647974"/>
          </a:xfrm>
          <a:prstGeom prst="rect">
            <a:avLst/>
          </a:prstGeom>
          <a:noFill/>
        </p:spPr>
        <p:txBody>
          <a:bodyPr wrap="square" rtlCol="0">
            <a:spAutoFit/>
          </a:bodyPr>
          <a:lstStyle/>
          <a:p>
            <a:pPr algn="ctr">
              <a:lnSpc>
                <a:spcPct val="150000"/>
              </a:lnSpc>
            </a:pPr>
            <a:r>
              <a:rPr lang="ca-ES" sz="1000" b="1" dirty="0" smtClean="0">
                <a:latin typeface="Open Sans Light" pitchFamily="34" charset="0"/>
                <a:ea typeface="Open Sans Light" pitchFamily="34" charset="0"/>
                <a:cs typeface="Open Sans Light" pitchFamily="34" charset="0"/>
              </a:rPr>
              <a:t>Fase 1</a:t>
            </a:r>
          </a:p>
          <a:p>
            <a:pPr algn="ctr">
              <a:lnSpc>
                <a:spcPct val="150000"/>
              </a:lnSpc>
            </a:pPr>
            <a:r>
              <a:rPr lang="ca-ES" sz="1400" b="1" dirty="0" smtClean="0">
                <a:latin typeface="Open Sans Light" pitchFamily="34" charset="0"/>
                <a:ea typeface="Open Sans Light" pitchFamily="34" charset="0"/>
                <a:cs typeface="Open Sans Light" pitchFamily="34" charset="0"/>
              </a:rPr>
              <a:t>Seminari d’immersió a les propostes pel </a:t>
            </a:r>
            <a:r>
              <a:rPr lang="ca-ES" sz="1400" b="1" dirty="0" err="1" smtClean="0">
                <a:latin typeface="Open Sans Light" pitchFamily="34" charset="0"/>
                <a:ea typeface="Open Sans Light" pitchFamily="34" charset="0"/>
                <a:cs typeface="Open Sans Light" pitchFamily="34" charset="0"/>
              </a:rPr>
              <a:t>Waterfront</a:t>
            </a:r>
            <a:r>
              <a:rPr lang="ca-ES" sz="1400" b="1" dirty="0" smtClean="0">
                <a:latin typeface="Open Sans Light" pitchFamily="34" charset="0"/>
                <a:ea typeface="Open Sans Light" pitchFamily="34" charset="0"/>
                <a:cs typeface="Open Sans Light" pitchFamily="34" charset="0"/>
              </a:rPr>
              <a:t> d’ </a:t>
            </a:r>
            <a:r>
              <a:rPr lang="ca-ES" sz="1400" b="1" dirty="0" err="1" smtClean="0">
                <a:latin typeface="Open Sans Light" pitchFamily="34" charset="0"/>
                <a:ea typeface="Open Sans Light" pitchFamily="34" charset="0"/>
                <a:cs typeface="Open Sans Light" pitchFamily="34" charset="0"/>
              </a:rPr>
              <a:t>Ajaccio</a:t>
            </a:r>
            <a:endParaRPr lang="ca-ES" sz="1400" b="1" dirty="0" smtClean="0">
              <a:latin typeface="Open Sans Light" pitchFamily="34" charset="0"/>
              <a:ea typeface="Open Sans Light" pitchFamily="34" charset="0"/>
              <a:cs typeface="Open Sans Light" pitchFamily="34" charset="0"/>
            </a:endParaRPr>
          </a:p>
          <a:p>
            <a:pPr algn="ctr">
              <a:lnSpc>
                <a:spcPct val="150000"/>
              </a:lnSpc>
            </a:pPr>
            <a:r>
              <a:rPr lang="ca-ES" sz="1400" dirty="0">
                <a:latin typeface="Open Sans Light" pitchFamily="34" charset="0"/>
                <a:ea typeface="Open Sans Light" pitchFamily="34" charset="0"/>
                <a:cs typeface="Open Sans Light" pitchFamily="34" charset="0"/>
              </a:rPr>
              <a:t>XL / L / M / </a:t>
            </a:r>
            <a:r>
              <a:rPr lang="ca-ES" sz="1400" dirty="0" smtClean="0">
                <a:latin typeface="Open Sans Light" pitchFamily="34" charset="0"/>
                <a:ea typeface="Open Sans Light" pitchFamily="34" charset="0"/>
                <a:cs typeface="Open Sans Light" pitchFamily="34" charset="0"/>
              </a:rPr>
              <a:t>S: </a:t>
            </a:r>
            <a:r>
              <a:rPr lang="ca-ES" sz="1400" b="1" dirty="0" smtClean="0">
                <a:latin typeface="Open Sans Light" pitchFamily="34" charset="0"/>
                <a:ea typeface="Open Sans Light" pitchFamily="34" charset="0"/>
                <a:cs typeface="Open Sans Light" pitchFamily="34" charset="0"/>
              </a:rPr>
              <a:t>Auditoria de projectes /Pedagogia col·lectiva</a:t>
            </a:r>
          </a:p>
          <a:p>
            <a:pPr algn="ctr">
              <a:lnSpc>
                <a:spcPct val="150000"/>
              </a:lnSpc>
            </a:pPr>
            <a:r>
              <a:rPr lang="ca-ES" sz="1000" dirty="0" smtClean="0">
                <a:solidFill>
                  <a:schemeClr val="accent5">
                    <a:lumMod val="75000"/>
                  </a:schemeClr>
                </a:solidFill>
                <a:latin typeface="Open Sans Light" pitchFamily="34" charset="0"/>
                <a:ea typeface="Open Sans Light" pitchFamily="34" charset="0"/>
                <a:cs typeface="Open Sans Light" pitchFamily="34" charset="0"/>
              </a:rPr>
              <a:t>(treball amb estudiants quadrimestre tardor+primavera) + </a:t>
            </a:r>
            <a:r>
              <a:rPr lang="ca-ES" sz="1000" dirty="0" err="1" smtClean="0">
                <a:solidFill>
                  <a:schemeClr val="accent5">
                    <a:lumMod val="75000"/>
                  </a:schemeClr>
                </a:solidFill>
                <a:latin typeface="Open Sans Light" pitchFamily="34" charset="0"/>
                <a:ea typeface="Open Sans Light" pitchFamily="34" charset="0"/>
                <a:cs typeface="Open Sans Light" pitchFamily="34" charset="0"/>
              </a:rPr>
              <a:t>partners</a:t>
            </a:r>
            <a:r>
              <a:rPr lang="ca-ES" sz="1000" dirty="0" smtClean="0">
                <a:solidFill>
                  <a:schemeClr val="accent5">
                    <a:lumMod val="75000"/>
                  </a:schemeClr>
                </a:solidFill>
                <a:latin typeface="Open Sans Light" pitchFamily="34" charset="0"/>
                <a:ea typeface="Open Sans Light" pitchFamily="34" charset="0"/>
                <a:cs typeface="Open Sans Light" pitchFamily="34" charset="0"/>
              </a:rPr>
              <a:t> </a:t>
            </a:r>
            <a:r>
              <a:rPr lang="ca-ES" sz="1000" dirty="0" err="1" smtClean="0">
                <a:solidFill>
                  <a:schemeClr val="accent5">
                    <a:lumMod val="75000"/>
                  </a:schemeClr>
                </a:solidFill>
                <a:latin typeface="Open Sans Light" pitchFamily="34" charset="0"/>
                <a:ea typeface="Open Sans Light" pitchFamily="34" charset="0"/>
                <a:cs typeface="Open Sans Light" pitchFamily="34" charset="0"/>
              </a:rPr>
              <a:t>d’Ajaccio</a:t>
            </a:r>
            <a:r>
              <a:rPr lang="ca-ES" sz="1000" dirty="0" smtClean="0">
                <a:solidFill>
                  <a:schemeClr val="accent5">
                    <a:lumMod val="75000"/>
                  </a:schemeClr>
                </a:solidFill>
                <a:latin typeface="Open Sans Light" pitchFamily="34" charset="0"/>
                <a:ea typeface="Open Sans Light" pitchFamily="34" charset="0"/>
                <a:cs typeface="Open Sans Light" pitchFamily="34" charset="0"/>
              </a:rPr>
              <a:t> )</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r>
              <a:rPr lang="ca-ES" sz="1000" b="1" dirty="0" smtClean="0">
                <a:latin typeface="Open Sans Light" pitchFamily="34" charset="0"/>
                <a:ea typeface="Open Sans Light" pitchFamily="34" charset="0"/>
                <a:cs typeface="Open Sans Light" pitchFamily="34" charset="0"/>
              </a:rPr>
              <a:t>Fase 2</a:t>
            </a:r>
          </a:p>
          <a:p>
            <a:pPr algn="ctr">
              <a:lnSpc>
                <a:spcPct val="150000"/>
              </a:lnSpc>
            </a:pPr>
            <a:r>
              <a:rPr lang="ca-ES" sz="1400" b="1" dirty="0">
                <a:latin typeface="Open Sans Light" pitchFamily="34" charset="0"/>
                <a:ea typeface="Open Sans Light" pitchFamily="34" charset="0"/>
                <a:cs typeface="Open Sans Light" pitchFamily="34" charset="0"/>
              </a:rPr>
              <a:t>S: Desenvolupament de les arquitectures</a:t>
            </a:r>
          </a:p>
          <a:p>
            <a:pPr algn="ctr">
              <a:lnSpc>
                <a:spcPct val="150000"/>
              </a:lnSpc>
            </a:pPr>
            <a:r>
              <a:rPr lang="ca-ES" sz="1000" dirty="0" smtClean="0">
                <a:latin typeface="Open Sans Light" pitchFamily="34" charset="0"/>
                <a:ea typeface="Open Sans Light" pitchFamily="34" charset="0"/>
                <a:cs typeface="Open Sans Light" pitchFamily="34" charset="0"/>
              </a:rPr>
              <a:t>L </a:t>
            </a:r>
            <a:r>
              <a:rPr lang="ca-ES" sz="1000" dirty="0">
                <a:latin typeface="Open Sans Light" pitchFamily="34" charset="0"/>
                <a:ea typeface="Open Sans Light" pitchFamily="34" charset="0"/>
                <a:cs typeface="Open Sans Light" pitchFamily="34" charset="0"/>
              </a:rPr>
              <a:t>/ M: </a:t>
            </a:r>
            <a:r>
              <a:rPr lang="ca-ES" sz="1000" dirty="0">
                <a:solidFill>
                  <a:schemeClr val="accent5">
                    <a:lumMod val="75000"/>
                  </a:schemeClr>
                </a:solidFill>
                <a:latin typeface="Open Sans Light" pitchFamily="34" charset="0"/>
                <a:ea typeface="Open Sans Light" pitchFamily="34" charset="0"/>
                <a:cs typeface="Open Sans Light" pitchFamily="34" charset="0"/>
              </a:rPr>
              <a:t>Desenvolupament del(s) lloc(s) de projecte</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r>
              <a:rPr lang="ca-ES" sz="1000" b="1" dirty="0" smtClean="0">
                <a:latin typeface="Open Sans Light" pitchFamily="34" charset="0"/>
                <a:ea typeface="Open Sans Light" pitchFamily="34" charset="0"/>
                <a:cs typeface="Open Sans Light" pitchFamily="34" charset="0"/>
              </a:rPr>
              <a:t>Fase 3</a:t>
            </a:r>
          </a:p>
          <a:p>
            <a:pPr algn="ctr">
              <a:lnSpc>
                <a:spcPct val="150000"/>
              </a:lnSpc>
            </a:pPr>
            <a:r>
              <a:rPr lang="ca-ES" sz="1400" b="1" dirty="0">
                <a:latin typeface="Open Sans Light" pitchFamily="34" charset="0"/>
                <a:ea typeface="Open Sans Light" pitchFamily="34" charset="0"/>
                <a:cs typeface="Open Sans Light" pitchFamily="34" charset="0"/>
              </a:rPr>
              <a:t>S: Desenvolupament de les arquitectures</a:t>
            </a:r>
          </a:p>
          <a:p>
            <a:pPr algn="ctr">
              <a:lnSpc>
                <a:spcPct val="150000"/>
              </a:lnSpc>
            </a:pPr>
            <a:r>
              <a:rPr lang="ca-ES" sz="1000" dirty="0" smtClean="0">
                <a:solidFill>
                  <a:schemeClr val="accent5">
                    <a:lumMod val="75000"/>
                  </a:schemeClr>
                </a:solidFill>
                <a:latin typeface="Open Sans Light" pitchFamily="34" charset="0"/>
                <a:ea typeface="Open Sans Light" pitchFamily="34" charset="0"/>
                <a:cs typeface="Open Sans Light" pitchFamily="34" charset="0"/>
              </a:rPr>
              <a:t>XL: Interacció amb estratègies de ciutat</a:t>
            </a:r>
          </a:p>
          <a:p>
            <a:pPr algn="ctr">
              <a:lnSpc>
                <a:spcPct val="150000"/>
              </a:lnSpc>
            </a:pPr>
            <a:r>
              <a:rPr lang="ca-ES" sz="1000" dirty="0">
                <a:solidFill>
                  <a:schemeClr val="accent5">
                    <a:lumMod val="75000"/>
                  </a:schemeClr>
                </a:solidFill>
                <a:latin typeface="Open Sans Light" pitchFamily="34" charset="0"/>
                <a:ea typeface="Open Sans Light" pitchFamily="34" charset="0"/>
                <a:cs typeface="Open Sans Light" pitchFamily="34" charset="0"/>
              </a:rPr>
              <a:t>XL: Estratègies de ciutat / Sistemes </a:t>
            </a:r>
            <a:r>
              <a:rPr lang="ca-ES" sz="1000" dirty="0" smtClean="0">
                <a:solidFill>
                  <a:schemeClr val="accent5">
                    <a:lumMod val="75000"/>
                  </a:schemeClr>
                </a:solidFill>
                <a:latin typeface="Open Sans Light" pitchFamily="34" charset="0"/>
                <a:ea typeface="Open Sans Light" pitchFamily="34" charset="0"/>
                <a:cs typeface="Open Sans Light" pitchFamily="34" charset="0"/>
              </a:rPr>
              <a:t>urbans i territorials</a:t>
            </a:r>
            <a:endParaRPr lang="ca-ES" sz="1000" dirty="0">
              <a:solidFill>
                <a:schemeClr val="accent5">
                  <a:lumMod val="75000"/>
                </a:schemeClr>
              </a:solidFill>
              <a:latin typeface="Open Sans Light" pitchFamily="34" charset="0"/>
              <a:ea typeface="Open Sans Light" pitchFamily="34" charset="0"/>
              <a:cs typeface="Open Sans Light" pitchFamily="34" charset="0"/>
            </a:endParaRPr>
          </a:p>
          <a:p>
            <a:pPr algn="ctr">
              <a:lnSpc>
                <a:spcPct val="150000"/>
              </a:lnSpc>
            </a:pPr>
            <a:r>
              <a:rPr lang="ca-ES" sz="1000" dirty="0">
                <a:solidFill>
                  <a:schemeClr val="accent5">
                    <a:lumMod val="75000"/>
                  </a:schemeClr>
                </a:solidFill>
                <a:latin typeface="Open Sans Light" pitchFamily="34" charset="0"/>
                <a:ea typeface="Open Sans Light" pitchFamily="34" charset="0"/>
                <a:cs typeface="Open Sans Light" pitchFamily="34" charset="0"/>
              </a:rPr>
              <a:t>L/M: Llocs de projecte</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r>
              <a:rPr lang="ca-ES" sz="1000" b="1" dirty="0" smtClean="0">
                <a:latin typeface="Open Sans Light" pitchFamily="34" charset="0"/>
                <a:ea typeface="Open Sans Light" pitchFamily="34" charset="0"/>
                <a:cs typeface="Open Sans Light" pitchFamily="34" charset="0"/>
              </a:rPr>
              <a:t>Final</a:t>
            </a:r>
          </a:p>
          <a:p>
            <a:pPr algn="ctr">
              <a:lnSpc>
                <a:spcPct val="150000"/>
              </a:lnSpc>
            </a:pPr>
            <a:r>
              <a:rPr lang="ca-ES" sz="1400" b="1" dirty="0">
                <a:latin typeface="Open Sans Light" pitchFamily="34" charset="0"/>
                <a:ea typeface="Open Sans Light" pitchFamily="34" charset="0"/>
                <a:cs typeface="Open Sans Light" pitchFamily="34" charset="0"/>
              </a:rPr>
              <a:t>S: </a:t>
            </a:r>
            <a:r>
              <a:rPr lang="ca-ES" sz="1400" b="1" dirty="0" smtClean="0">
                <a:latin typeface="Open Sans Light" pitchFamily="34" charset="0"/>
                <a:ea typeface="Open Sans Light" pitchFamily="34" charset="0"/>
                <a:cs typeface="Open Sans Light" pitchFamily="34" charset="0"/>
              </a:rPr>
              <a:t>Arquitectures</a:t>
            </a:r>
            <a:endParaRPr lang="ca-ES" sz="1400" b="1" dirty="0">
              <a:latin typeface="Open Sans Light" pitchFamily="34" charset="0"/>
              <a:ea typeface="Open Sans Light" pitchFamily="34" charset="0"/>
              <a:cs typeface="Open Sans Light" pitchFamily="34" charset="0"/>
            </a:endParaRPr>
          </a:p>
          <a:p>
            <a:pPr algn="ctr">
              <a:lnSpc>
                <a:spcPct val="150000"/>
              </a:lnSpc>
            </a:pPr>
            <a:r>
              <a:rPr lang="ca-ES" sz="1000" dirty="0" smtClean="0">
                <a:solidFill>
                  <a:schemeClr val="accent5">
                    <a:lumMod val="75000"/>
                  </a:schemeClr>
                </a:solidFill>
                <a:latin typeface="Open Sans Light" pitchFamily="34" charset="0"/>
                <a:ea typeface="Open Sans Light" pitchFamily="34" charset="0"/>
                <a:cs typeface="Open Sans Light" pitchFamily="34" charset="0"/>
              </a:rPr>
              <a:t>XL / L / M / S: Integració de Projecte d’arquitectures i de  ciutat i</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r>
              <a:rPr lang="ca-ES" sz="1000" dirty="0" smtClean="0">
                <a:latin typeface="Open Sans Light" pitchFamily="34" charset="0"/>
                <a:ea typeface="Open Sans Light" pitchFamily="34" charset="0"/>
                <a:cs typeface="Open Sans Light" pitchFamily="34" charset="0"/>
              </a:rPr>
              <a:t>Fase Viatges</a:t>
            </a:r>
          </a:p>
          <a:p>
            <a:pPr algn="ctr">
              <a:lnSpc>
                <a:spcPct val="150000"/>
              </a:lnSpc>
            </a:pPr>
            <a:r>
              <a:rPr lang="ca-ES" sz="1400" b="1" dirty="0" smtClean="0">
                <a:latin typeface="Open Sans Light" pitchFamily="34" charset="0"/>
                <a:ea typeface="Open Sans Light" pitchFamily="34" charset="0"/>
                <a:cs typeface="Open Sans Light" pitchFamily="34" charset="0"/>
              </a:rPr>
              <a:t>Presentacions i debat in situ </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r>
              <a:rPr lang="ca-ES" sz="1000" dirty="0" smtClean="0">
                <a:solidFill>
                  <a:schemeClr val="accent5">
                    <a:lumMod val="75000"/>
                  </a:schemeClr>
                </a:solidFill>
                <a:latin typeface="Open Sans Light" pitchFamily="34" charset="0"/>
                <a:ea typeface="Open Sans Light" pitchFamily="34" charset="0"/>
                <a:cs typeface="Open Sans Light" pitchFamily="34" charset="0"/>
              </a:rPr>
              <a:t>(treball en parelles)</a:t>
            </a:r>
          </a:p>
          <a:p>
            <a:pPr algn="ctr">
              <a:lnSpc>
                <a:spcPct val="150000"/>
              </a:lnSpc>
            </a:pPr>
            <a:endParaRPr lang="ca-ES" sz="1000" b="1" dirty="0" smtClean="0">
              <a:latin typeface="Open Sans Light" pitchFamily="34" charset="0"/>
              <a:ea typeface="Open Sans Light" pitchFamily="34" charset="0"/>
              <a:cs typeface="Open Sans Light" pitchFamily="34" charset="0"/>
            </a:endParaRPr>
          </a:p>
          <a:p>
            <a:pPr algn="ctr">
              <a:lnSpc>
                <a:spcPct val="150000"/>
              </a:lnSpc>
            </a:pPr>
            <a:endParaRPr lang="ca-ES" sz="1000" dirty="0" smtClean="0">
              <a:latin typeface="Open Sans Light" pitchFamily="34" charset="0"/>
              <a:ea typeface="Open Sans Light" pitchFamily="34" charset="0"/>
              <a:cs typeface="Open Sans Light" pitchFamily="34" charset="0"/>
            </a:endParaRPr>
          </a:p>
        </p:txBody>
      </p:sp>
      <p:sp>
        <p:nvSpPr>
          <p:cNvPr id="3" name="2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5380696"/>
            <a:ext cx="9144000" cy="1246495"/>
          </a:xfrm>
          <a:prstGeom prst="rect">
            <a:avLst/>
          </a:prstGeom>
          <a:noFill/>
        </p:spPr>
        <p:txBody>
          <a:bodyPr wrap="square" rtlCol="0">
            <a:spAutoFit/>
          </a:bodyPr>
          <a:lstStyle/>
          <a:p>
            <a:pPr algn="ctr">
              <a:lnSpc>
                <a:spcPct val="150000"/>
              </a:lnSpc>
            </a:pPr>
            <a:r>
              <a:rPr lang="ca-ES" sz="1000" b="1" dirty="0" smtClean="0">
                <a:latin typeface="Open Sans Light" pitchFamily="34" charset="0"/>
                <a:ea typeface="Open Sans Light" pitchFamily="34" charset="0"/>
                <a:cs typeface="Open Sans Light" pitchFamily="34" charset="0"/>
              </a:rPr>
              <a:t>Maqueta col·lectiva  </a:t>
            </a:r>
            <a:r>
              <a:rPr lang="ca-ES" sz="1000" b="1" dirty="0" err="1" smtClean="0">
                <a:latin typeface="Open Sans Light" pitchFamily="34" charset="0"/>
                <a:ea typeface="Open Sans Light" pitchFamily="34" charset="0"/>
                <a:cs typeface="Open Sans Light" pitchFamily="34" charset="0"/>
              </a:rPr>
              <a:t>Waterfront</a:t>
            </a:r>
            <a:r>
              <a:rPr lang="ca-ES" sz="1000" b="1" dirty="0" smtClean="0">
                <a:latin typeface="Open Sans Light" pitchFamily="34" charset="0"/>
                <a:ea typeface="Open Sans Light" pitchFamily="34" charset="0"/>
                <a:cs typeface="Open Sans Light" pitchFamily="34" charset="0"/>
              </a:rPr>
              <a:t> </a:t>
            </a:r>
            <a:r>
              <a:rPr lang="ca-ES" sz="1000" b="1" dirty="0" err="1" smtClean="0">
                <a:latin typeface="Open Sans Light" pitchFamily="34" charset="0"/>
                <a:ea typeface="Open Sans Light" pitchFamily="34" charset="0"/>
                <a:cs typeface="Open Sans Light" pitchFamily="34" charset="0"/>
              </a:rPr>
              <a:t>d’Ajaccio</a:t>
            </a:r>
            <a:endParaRPr lang="ca-ES" sz="1000" b="1" dirty="0" smtClean="0">
              <a:latin typeface="Open Sans Light" pitchFamily="34" charset="0"/>
              <a:ea typeface="Open Sans Light" pitchFamily="34" charset="0"/>
              <a:cs typeface="Open Sans Light" pitchFamily="34" charset="0"/>
            </a:endParaRPr>
          </a:p>
          <a:p>
            <a:pPr algn="ctr">
              <a:lnSpc>
                <a:spcPct val="150000"/>
              </a:lnSpc>
            </a:pPr>
            <a:r>
              <a:rPr lang="ca-ES" sz="1000" dirty="0" smtClean="0">
                <a:latin typeface="Open Sans Light" pitchFamily="34" charset="0"/>
                <a:ea typeface="Open Sans Light" pitchFamily="34" charset="0"/>
                <a:cs typeface="Open Sans Light" pitchFamily="34" charset="0"/>
              </a:rPr>
              <a:t>Estudiants del taller </a:t>
            </a:r>
            <a:r>
              <a:rPr lang="ca-ES" sz="1000" dirty="0" err="1" smtClean="0">
                <a:latin typeface="Open Sans Light" pitchFamily="34" charset="0"/>
                <a:ea typeface="Open Sans Light" pitchFamily="34" charset="0"/>
                <a:cs typeface="Open Sans Light" pitchFamily="34" charset="0"/>
              </a:rPr>
              <a:t>PUc</a:t>
            </a:r>
            <a:r>
              <a:rPr lang="ca-ES" sz="1000" dirty="0" smtClean="0">
                <a:latin typeface="Open Sans Light" pitchFamily="34" charset="0"/>
                <a:ea typeface="Open Sans Light" pitchFamily="34" charset="0"/>
                <a:cs typeface="Open Sans Light" pitchFamily="34" charset="0"/>
              </a:rPr>
              <a:t> tardor 2017-2018</a:t>
            </a:r>
          </a:p>
          <a:p>
            <a:pPr algn="ctr">
              <a:lnSpc>
                <a:spcPct val="150000"/>
              </a:lnSpc>
            </a:pPr>
            <a:endParaRPr lang="ca-ES" sz="1000" dirty="0" smtClean="0">
              <a:latin typeface="Open Sans Light" pitchFamily="34" charset="0"/>
              <a:ea typeface="Open Sans Light" pitchFamily="34" charset="0"/>
              <a:cs typeface="Open Sans Light" pitchFamily="34" charset="0"/>
            </a:endParaRPr>
          </a:p>
          <a:p>
            <a:pPr algn="ctr">
              <a:lnSpc>
                <a:spcPct val="150000"/>
              </a:lnSpc>
            </a:pPr>
            <a:endParaRPr lang="ca-ES" sz="1000" b="1" dirty="0" smtClean="0">
              <a:latin typeface="Open Sans Light" pitchFamily="34" charset="0"/>
              <a:ea typeface="Open Sans Light" pitchFamily="34" charset="0"/>
              <a:cs typeface="Open Sans Light" pitchFamily="34" charset="0"/>
            </a:endParaRPr>
          </a:p>
          <a:p>
            <a:pPr algn="ctr">
              <a:lnSpc>
                <a:spcPct val="150000"/>
              </a:lnSpc>
            </a:pPr>
            <a:endParaRPr lang="ca-ES" sz="1000" dirty="0" smtClean="0">
              <a:latin typeface="Open Sans Light" pitchFamily="34" charset="0"/>
              <a:ea typeface="Open Sans Light" pitchFamily="34" charset="0"/>
              <a:cs typeface="Open Sans Light" pitchFamily="34" charset="0"/>
            </a:endParaRPr>
          </a:p>
        </p:txBody>
      </p:sp>
      <p:sp>
        <p:nvSpPr>
          <p:cNvPr id="3" name="2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5" name="maquetas ajaccio.mp4">
            <a:hlinkClick r:id="" action="ppaction://media"/>
          </p:cNvPr>
          <p:cNvPicPr>
            <a:picLocks noRot="1" noChangeAspect="1"/>
          </p:cNvPicPr>
          <p:nvPr>
            <a:videoFile r:link="rId1"/>
          </p:nvPr>
        </p:nvPicPr>
        <p:blipFill>
          <a:blip r:embed="rId3"/>
          <a:stretch>
            <a:fillRect/>
          </a:stretch>
        </p:blipFill>
        <p:spPr>
          <a:xfrm>
            <a:off x="1692000" y="1080000"/>
            <a:ext cx="5760000" cy="43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31790"/>
            <a:ext cx="4868494" cy="490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850" y="1"/>
            <a:ext cx="4562150" cy="486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318" y="4797152"/>
            <a:ext cx="5397326" cy="452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459"/>
          <a:stretch/>
        </p:blipFill>
        <p:spPr bwMode="auto">
          <a:xfrm>
            <a:off x="4615958" y="4928043"/>
            <a:ext cx="4528042" cy="20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036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752" y="4489088"/>
            <a:ext cx="90364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Open Sans Light"/>
                <a:cs typeface="Arial" charset="0"/>
              </a:rPr>
              <a:t>Europan</a:t>
            </a:r>
            <a:r>
              <a:rPr kumimoji="0" lang="es-ES" sz="1400" b="1" i="0" u="none" strike="noStrike" cap="none" normalizeH="0" baseline="0" dirty="0" smtClean="0">
                <a:ln>
                  <a:noFill/>
                </a:ln>
                <a:solidFill>
                  <a:schemeClr val="tx1"/>
                </a:solidFill>
                <a:effectLst/>
                <a:latin typeface="Open Sans Light"/>
                <a:cs typeface="Arial" charset="0"/>
              </a:rPr>
              <a:t> 13: </a:t>
            </a:r>
            <a:r>
              <a:rPr kumimoji="0" lang="es-ES" sz="1400" b="1" i="0" u="none" strike="noStrike" cap="none" normalizeH="0" baseline="0" dirty="0" err="1" smtClean="0">
                <a:ln>
                  <a:noFill/>
                </a:ln>
                <a:solidFill>
                  <a:schemeClr val="tx1"/>
                </a:solidFill>
                <a:effectLst/>
                <a:latin typeface="Open Sans Light"/>
                <a:cs typeface="Arial" charset="0"/>
              </a:rPr>
              <a:t>The</a:t>
            </a:r>
            <a:r>
              <a:rPr kumimoji="0" lang="es-ES" sz="1400" b="1" i="0" u="none" strike="noStrike" cap="none" normalizeH="0" baseline="0" dirty="0" smtClean="0">
                <a:ln>
                  <a:noFill/>
                </a:ln>
                <a:solidFill>
                  <a:schemeClr val="tx1"/>
                </a:solidFill>
                <a:effectLst/>
                <a:latin typeface="Open Sans Light"/>
                <a:cs typeface="Arial" charset="0"/>
              </a:rPr>
              <a:t> Adaptable City 2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Open Sans Light"/>
                <a:cs typeface="Arial" charset="0"/>
              </a:rPr>
              <a:t>Self-Organization</a:t>
            </a:r>
            <a:r>
              <a:rPr kumimoji="0" lang="es-ES" sz="1400" b="1" i="0" u="none" strike="noStrike" cap="none" normalizeH="0" baseline="0" dirty="0" smtClean="0">
                <a:ln>
                  <a:noFill/>
                </a:ln>
                <a:solidFill>
                  <a:schemeClr val="tx1"/>
                </a:solidFill>
                <a:effectLst/>
                <a:latin typeface="Open Sans Light"/>
                <a:cs typeface="Arial" charset="0"/>
              </a:rPr>
              <a:t>–</a:t>
            </a:r>
            <a:r>
              <a:rPr kumimoji="0" lang="es-ES" sz="1400" b="1" i="0" u="none" strike="noStrike" cap="none" normalizeH="0" baseline="0" dirty="0" err="1" smtClean="0">
                <a:ln>
                  <a:noFill/>
                </a:ln>
                <a:solidFill>
                  <a:schemeClr val="tx1"/>
                </a:solidFill>
                <a:effectLst/>
                <a:latin typeface="Open Sans Light"/>
                <a:cs typeface="Arial" charset="0"/>
              </a:rPr>
              <a:t>Sharing</a:t>
            </a:r>
            <a:r>
              <a:rPr kumimoji="0" lang="es-ES" sz="1400" b="1" i="0" u="none" strike="noStrike" cap="none" normalizeH="0" baseline="0" dirty="0" smtClean="0">
                <a:ln>
                  <a:noFill/>
                </a:ln>
                <a:solidFill>
                  <a:schemeClr val="tx1"/>
                </a:solidFill>
                <a:effectLst/>
                <a:latin typeface="Open Sans Light"/>
                <a:cs typeface="Arial" charset="0"/>
              </a:rPr>
              <a:t>–Project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Open Sans Light"/>
                <a:cs typeface="Arial" charset="0"/>
              </a:rPr>
              <a:t>(</a:t>
            </a:r>
            <a:r>
              <a:rPr kumimoji="0" lang="es-ES" sz="1400" b="1" i="0" u="none" strike="noStrike" cap="none" normalizeH="0" baseline="0" dirty="0" err="1" smtClean="0">
                <a:ln>
                  <a:noFill/>
                </a:ln>
                <a:solidFill>
                  <a:schemeClr val="tx1"/>
                </a:solidFill>
                <a:effectLst/>
                <a:latin typeface="Open Sans Light"/>
                <a:cs typeface="Arial" charset="0"/>
              </a:rPr>
              <a:t>Process</a:t>
            </a:r>
            <a:r>
              <a:rPr kumimoji="0" lang="es-ES" sz="1400" b="1" i="0" u="none" strike="noStrike" cap="none" normalizeH="0" baseline="0" dirty="0" smtClean="0">
                <a:ln>
                  <a:noFill/>
                </a:ln>
                <a:solidFill>
                  <a:schemeClr val="tx1"/>
                </a:solidFill>
                <a:effectLst/>
                <a:latin typeface="Open Sans Light"/>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charset="0"/>
              <a:cs typeface="Arial" charset="0"/>
            </a:endParaRPr>
          </a:p>
        </p:txBody>
      </p:sp>
      <p:pic>
        <p:nvPicPr>
          <p:cNvPr id="27651" name="Picture 3" descr="E13-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795" y="1772816"/>
            <a:ext cx="2057400" cy="20574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059832" y="51726"/>
            <a:ext cx="6144652" cy="6832640"/>
          </a:xfrm>
          <a:prstGeom prst="rect">
            <a:avLst/>
          </a:prstGeom>
        </p:spPr>
        <p:txBody>
          <a:bodyPr wrap="square">
            <a:spAutoFit/>
          </a:bodyPr>
          <a:lstStyle/>
          <a:p>
            <a:r>
              <a:rPr lang="en-US" sz="1000" b="1" dirty="0" smtClean="0">
                <a:latin typeface="Open Sans Light"/>
              </a:rPr>
              <a:t>THE EUROPAN 13 TOPIC CONTINUES WITH THE EUROPAN 12 TOPIC ON "THE ADAPTABLE CITY“ AND ENRICHES ITSELF WITH THE VISIONS OF 40 EUROPEAN EXPERTS…</a:t>
            </a:r>
            <a:br>
              <a:rPr lang="en-US" sz="1000" b="1" dirty="0" smtClean="0">
                <a:latin typeface="Open Sans Light"/>
              </a:rPr>
            </a:br>
            <a:r>
              <a:rPr lang="en-US" sz="1000" b="1" dirty="0" smtClean="0">
                <a:latin typeface="Open Sans Light"/>
              </a:rPr>
              <a:t/>
            </a:r>
            <a:br>
              <a:rPr lang="en-US" sz="1000" b="1" dirty="0" smtClean="0">
                <a:latin typeface="Open Sans Light"/>
              </a:rPr>
            </a:br>
            <a:endParaRPr lang="en-US" sz="1000" dirty="0" smtClean="0">
              <a:latin typeface="Open Sans Light"/>
            </a:endParaRPr>
          </a:p>
          <a:p>
            <a:r>
              <a:rPr lang="en-US" sz="1000" b="1" dirty="0" smtClean="0">
                <a:latin typeface="Open Sans Light"/>
              </a:rPr>
              <a:t>To read the detailed E13 Topic text + Experts lectures</a:t>
            </a:r>
            <a:r>
              <a:rPr lang="en-US" sz="1000" dirty="0" smtClean="0">
                <a:latin typeface="Open Sans Light"/>
              </a:rPr>
              <a:t/>
            </a:r>
            <a:br>
              <a:rPr lang="en-US" sz="1000" dirty="0" smtClean="0">
                <a:latin typeface="Open Sans Light"/>
              </a:rPr>
            </a:br>
            <a:endParaRPr lang="en-US" sz="1000" dirty="0" smtClean="0">
              <a:latin typeface="Open Sans Light"/>
            </a:endParaRPr>
          </a:p>
          <a:p>
            <a:r>
              <a:rPr lang="en-US" sz="1000" dirty="0" smtClean="0">
                <a:latin typeface="Open Sans Light"/>
              </a:rPr>
              <a:t>It is proposed for </a:t>
            </a:r>
            <a:r>
              <a:rPr lang="en-US" sz="1000" dirty="0" err="1" smtClean="0">
                <a:latin typeface="Open Sans Light"/>
              </a:rPr>
              <a:t>Europan</a:t>
            </a:r>
            <a:r>
              <a:rPr lang="en-US" sz="1000" dirty="0" smtClean="0">
                <a:latin typeface="Open Sans Light"/>
              </a:rPr>
              <a:t> 13 to continue with the generic theme of "the adaptable city": adaption to the need for more sustainable development but adaption also to the context of an economic crisis that the majority of European cities are currently undergoing. Three generic concepts structure this overall theme:</a:t>
            </a:r>
          </a:p>
          <a:p>
            <a:r>
              <a:rPr lang="en-US" sz="1400" b="1" dirty="0" smtClean="0">
                <a:latin typeface="Open Sans Light"/>
              </a:rPr>
              <a:t>Resilience as a challenge</a:t>
            </a:r>
            <a:r>
              <a:rPr lang="en-US" sz="1400" dirty="0" smtClean="0">
                <a:latin typeface="Open Sans Light"/>
              </a:rPr>
              <a:t>: </a:t>
            </a:r>
            <a:r>
              <a:rPr lang="en-US" sz="1000" dirty="0" smtClean="0">
                <a:latin typeface="Open Sans Light"/>
              </a:rPr>
              <a:t>to be able to extend or find again the identity of the city’s structural elements (built or landscaped) in a context of significant changes.</a:t>
            </a:r>
            <a:br>
              <a:rPr lang="en-US" sz="1000" dirty="0" smtClean="0">
                <a:latin typeface="Open Sans Light"/>
              </a:rPr>
            </a:br>
            <a:endParaRPr lang="en-US" sz="1000" dirty="0" smtClean="0">
              <a:latin typeface="Open Sans Light"/>
            </a:endParaRPr>
          </a:p>
          <a:p>
            <a:r>
              <a:rPr lang="en-US" sz="1400" b="1" dirty="0" smtClean="0">
                <a:latin typeface="Open Sans Light"/>
              </a:rPr>
              <a:t>Social adaptability as a goal</a:t>
            </a:r>
            <a:r>
              <a:rPr lang="en-US" sz="1000" dirty="0" smtClean="0">
                <a:latin typeface="Open Sans Light"/>
              </a:rPr>
              <a:t>: reconciling the coherence of these structures with the evolving uses and practices. </a:t>
            </a:r>
            <a:br>
              <a:rPr lang="en-US" sz="1000" dirty="0" smtClean="0">
                <a:latin typeface="Open Sans Light"/>
              </a:rPr>
            </a:br>
            <a:endParaRPr lang="en-US" sz="1000" dirty="0" smtClean="0">
              <a:latin typeface="Open Sans Light"/>
            </a:endParaRPr>
          </a:p>
          <a:p>
            <a:r>
              <a:rPr lang="en-US" sz="1000" b="1" dirty="0" smtClean="0">
                <a:latin typeface="Open Sans Light"/>
              </a:rPr>
              <a:t>Economy as a method</a:t>
            </a:r>
            <a:r>
              <a:rPr lang="en-US" sz="1000" dirty="0" smtClean="0">
                <a:latin typeface="Open Sans Light"/>
              </a:rPr>
              <a:t>: managing urban transformations in different contexts of actors and means, yet with limited resources and in the era of the “post-oil city” </a:t>
            </a:r>
            <a:br>
              <a:rPr lang="en-US" sz="1000" dirty="0" smtClean="0">
                <a:latin typeface="Open Sans Light"/>
              </a:rPr>
            </a:br>
            <a:endParaRPr lang="en-US" sz="1000" dirty="0" smtClean="0">
              <a:latin typeface="Open Sans Light"/>
            </a:endParaRPr>
          </a:p>
          <a:p>
            <a:r>
              <a:rPr lang="en-US" sz="1000" dirty="0" smtClean="0">
                <a:latin typeface="Open Sans Light"/>
              </a:rPr>
              <a:t>Taking these three themes into account induces changes in the urban and architectural order:</a:t>
            </a:r>
          </a:p>
          <a:p>
            <a:r>
              <a:rPr lang="en-US" sz="1400" b="1" dirty="0" smtClean="0">
                <a:latin typeface="Open Sans Light"/>
              </a:rPr>
              <a:t>in the logics of actors – Welfare State Vs. Self-Organization</a:t>
            </a:r>
            <a:r>
              <a:rPr lang="en-US" sz="1400" dirty="0" smtClean="0">
                <a:latin typeface="Open Sans Light"/>
              </a:rPr>
              <a:t/>
            </a:r>
            <a:br>
              <a:rPr lang="en-US" sz="1400" dirty="0" smtClean="0">
                <a:latin typeface="Open Sans Light"/>
              </a:rPr>
            </a:br>
            <a:r>
              <a:rPr lang="en-US" sz="1000" dirty="0" smtClean="0">
                <a:latin typeface="Open Sans Light"/>
              </a:rPr>
              <a:t>The essence of the European city is a certain sense of the community. A change is currently taking place from less “welfare state” to more “self organization”. What will the new relation between the public and private domains be? Who will take care of the public domain if the state is less involved? And what does it mean for the practice as architects or urban planners?</a:t>
            </a:r>
            <a:br>
              <a:rPr lang="en-US" sz="1000" dirty="0" smtClean="0">
                <a:latin typeface="Open Sans Light"/>
              </a:rPr>
            </a:br>
            <a:endParaRPr lang="en-US" sz="1400" dirty="0" smtClean="0">
              <a:latin typeface="Open Sans Light"/>
            </a:endParaRPr>
          </a:p>
          <a:p>
            <a:r>
              <a:rPr lang="en-US" sz="1400" b="1" dirty="0" smtClean="0">
                <a:latin typeface="Open Sans Light"/>
              </a:rPr>
              <a:t>in the contents – Segregation Vs. Sharing</a:t>
            </a:r>
            <a:r>
              <a:rPr lang="en-US" sz="1000" dirty="0" smtClean="0">
                <a:latin typeface="Open Sans Light"/>
              </a:rPr>
              <a:t/>
            </a:r>
            <a:br>
              <a:rPr lang="en-US" sz="1000" dirty="0" smtClean="0">
                <a:latin typeface="Open Sans Light"/>
              </a:rPr>
            </a:br>
            <a:r>
              <a:rPr lang="en-US" sz="1000" dirty="0" err="1" smtClean="0">
                <a:latin typeface="Open Sans Light"/>
              </a:rPr>
              <a:t>Sharing</a:t>
            </a:r>
            <a:r>
              <a:rPr lang="en-US" sz="1000" dirty="0" smtClean="0">
                <a:latin typeface="Open Sans Light"/>
              </a:rPr>
              <a:t> at the urban scale can stimulate the "empowerment" of coexistences between different cultures: preserving the collective while inventing a more appropriate organization of the society. How could sharing be a way to develop cheaper and lighter solutions to build an ecological and sustainable city? How could it be a way to regenerate the co-inhabited environments?</a:t>
            </a:r>
            <a:br>
              <a:rPr lang="en-US" sz="1000" dirty="0" smtClean="0">
                <a:latin typeface="Open Sans Light"/>
              </a:rPr>
            </a:br>
            <a:endParaRPr lang="en-US" sz="1400" dirty="0" smtClean="0">
              <a:latin typeface="Open Sans Light"/>
            </a:endParaRPr>
          </a:p>
          <a:p>
            <a:r>
              <a:rPr lang="en-US" sz="1400" b="1" dirty="0" smtClean="0">
                <a:latin typeface="Open Sans Light"/>
              </a:rPr>
              <a:t>in the design processes – Object Vs. Project (Process)</a:t>
            </a:r>
            <a:r>
              <a:rPr lang="en-US" sz="1000" dirty="0" smtClean="0">
                <a:latin typeface="Open Sans Light"/>
              </a:rPr>
              <a:t/>
            </a:r>
            <a:br>
              <a:rPr lang="en-US" sz="1000" dirty="0" smtClean="0">
                <a:latin typeface="Open Sans Light"/>
              </a:rPr>
            </a:br>
            <a:r>
              <a:rPr lang="en-US" sz="1000" dirty="0" smtClean="0">
                <a:latin typeface="Open Sans Light"/>
              </a:rPr>
              <a:t>With communication tools and social networks in the rising, our culture grows less object-based; and this phenomena affects architecture and urbanism. Many young architects are emerging though the implementation of projects presenting less physical objects, yet where the scope of the projects is as important as the objects involved. The objects can already partly exist and the project is about managing the existing, dealing with social constructions, developing a context and raising the question of “urbanism with less or without growth”.</a:t>
            </a:r>
          </a:p>
          <a:p>
            <a:r>
              <a:rPr lang="en-US" sz="1000" dirty="0" err="1" smtClean="0">
                <a:latin typeface="Open Sans Light"/>
              </a:rPr>
              <a:t>Europan</a:t>
            </a:r>
            <a:r>
              <a:rPr lang="en-US" sz="1000" dirty="0" smtClean="0">
                <a:latin typeface="Open Sans Light"/>
              </a:rPr>
              <a:t> therefore wishes that the sites be confronted to the major challenges concerning the adaptability of European cities and also propose concrete innovations in the order given by the site representatives, arousing new project approaches by young competitors.</a:t>
            </a:r>
            <a:endParaRPr lang="en-US" sz="1000" dirty="0">
              <a:latin typeface="Open Sans Light"/>
            </a:endParaRPr>
          </a:p>
        </p:txBody>
      </p:sp>
      <p:sp>
        <p:nvSpPr>
          <p:cNvPr id="6" name="5 CuadroTexto"/>
          <p:cNvSpPr txBox="1"/>
          <p:nvPr/>
        </p:nvSpPr>
        <p:spPr>
          <a:xfrm>
            <a:off x="179512" y="577375"/>
            <a:ext cx="622286" cy="307777"/>
          </a:xfrm>
          <a:prstGeom prst="rect">
            <a:avLst/>
          </a:prstGeom>
          <a:noFill/>
        </p:spPr>
        <p:txBody>
          <a:bodyPr wrap="none" rtlCol="0">
            <a:spAutoFit/>
          </a:bodyPr>
          <a:lstStyle/>
          <a:p>
            <a:r>
              <a:rPr lang="es-ES" sz="1400" b="1" dirty="0" smtClean="0">
                <a:solidFill>
                  <a:schemeClr val="accent5">
                    <a:lumMod val="75000"/>
                  </a:schemeClr>
                </a:solidFill>
                <a:latin typeface="Open Sans Light"/>
                <a:cs typeface="Arial" charset="0"/>
              </a:rPr>
              <a:t>Ref.2</a:t>
            </a:r>
            <a:endParaRPr lang="es-ES" sz="1400" b="1" dirty="0">
              <a:solidFill>
                <a:schemeClr val="accent5">
                  <a:lumMod val="75000"/>
                </a:schemeClr>
              </a:solidFill>
              <a:latin typeface="Open Sans Light"/>
              <a:cs typeface="Arial" charset="0"/>
            </a:endParaRPr>
          </a:p>
        </p:txBody>
      </p:sp>
    </p:spTree>
    <p:extLst>
      <p:ext uri="{BB962C8B-B14F-4D97-AF65-F5344CB8AC3E}">
        <p14:creationId xmlns:p14="http://schemas.microsoft.com/office/powerpoint/2010/main" val="4290715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800"/>
            <a:ext cx="4982393" cy="37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346" y="1484785"/>
            <a:ext cx="4572000" cy="39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939587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_DOCÈNCIA\TALLER PUc\GRUP A_ENTREGA FINAL_LAMINES-4.jpg"/>
          <p:cNvPicPr>
            <a:picLocks noChangeAspect="1" noChangeArrowheads="1"/>
          </p:cNvPicPr>
          <p:nvPr/>
        </p:nvPicPr>
        <p:blipFill>
          <a:blip r:embed="rId2" cstate="print"/>
          <a:srcRect l="12580" t="41160" r="20845" b="10924"/>
          <a:stretch>
            <a:fillRect/>
          </a:stretch>
        </p:blipFill>
        <p:spPr bwMode="auto">
          <a:xfrm>
            <a:off x="720000" y="1440000"/>
            <a:ext cx="3821652" cy="3816000"/>
          </a:xfrm>
          <a:prstGeom prst="rect">
            <a:avLst/>
          </a:prstGeom>
          <a:noFill/>
        </p:spPr>
      </p:pic>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sp>
        <p:nvSpPr>
          <p:cNvPr id="13" name="12 CuadroTexto"/>
          <p:cNvSpPr txBox="1"/>
          <p:nvPr/>
        </p:nvSpPr>
        <p:spPr>
          <a:xfrm>
            <a:off x="4608000" y="5256000"/>
            <a:ext cx="3816000" cy="646331"/>
          </a:xfrm>
          <a:prstGeom prst="rect">
            <a:avLst/>
          </a:prstGeom>
          <a:noFill/>
        </p:spPr>
        <p:txBody>
          <a:bodyPr wrap="square" rIns="0" rtlCol="0">
            <a:spAutoFit/>
          </a:bodyPr>
          <a:lstStyle/>
          <a:p>
            <a:pPr algn="r"/>
            <a:r>
              <a:rPr lang="ca-ES" sz="600" dirty="0" smtClean="0">
                <a:latin typeface="Open Sans Light" pitchFamily="34" charset="0"/>
                <a:ea typeface="Open Sans Light" pitchFamily="34" charset="0"/>
                <a:cs typeface="Open Sans Light" pitchFamily="34" charset="0"/>
              </a:rPr>
              <a:t>Puc QT 2016-2017</a:t>
            </a:r>
          </a:p>
          <a:p>
            <a:pPr algn="r"/>
            <a:r>
              <a:rPr lang="ca-ES" sz="600" dirty="0" smtClean="0">
                <a:latin typeface="Open Sans Light" pitchFamily="34" charset="0"/>
                <a:ea typeface="Open Sans Light" pitchFamily="34" charset="0"/>
                <a:cs typeface="Open Sans Light" pitchFamily="34" charset="0"/>
              </a:rPr>
              <a:t>Morgado,</a:t>
            </a:r>
            <a:r>
              <a:rPr lang="ca-ES" sz="600" dirty="0" err="1" smtClean="0">
                <a:latin typeface="Open Sans Light" pitchFamily="34" charset="0"/>
                <a:ea typeface="Open Sans Light" pitchFamily="34" charset="0"/>
                <a:cs typeface="Open Sans Light" pitchFamily="34" charset="0"/>
              </a:rPr>
              <a:t>Rabaza</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Terraneo</a:t>
            </a: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14" name="13 CuadroTexto"/>
          <p:cNvSpPr txBox="1"/>
          <p:nvPr/>
        </p:nvSpPr>
        <p:spPr>
          <a:xfrm>
            <a:off x="720000" y="5256000"/>
            <a:ext cx="3816000" cy="553998"/>
          </a:xfrm>
          <a:prstGeom prst="rect">
            <a:avLst/>
          </a:prstGeom>
          <a:noFill/>
        </p:spPr>
        <p:txBody>
          <a:bodyPr wrap="square" lIns="0" rIns="0" rtlCol="0">
            <a:spAutoFit/>
          </a:bodyPr>
          <a:lstStyle/>
          <a:p>
            <a:r>
              <a:rPr lang="ca-ES" sz="600" dirty="0" smtClean="0">
                <a:latin typeface="Open Sans Light" pitchFamily="34" charset="0"/>
                <a:ea typeface="Open Sans Light" pitchFamily="34" charset="0"/>
                <a:cs typeface="Open Sans Light" pitchFamily="34" charset="0"/>
              </a:rPr>
              <a:t>Puc QT 2015-2016</a:t>
            </a:r>
          </a:p>
          <a:p>
            <a:r>
              <a:rPr lang="ca-ES" sz="600" dirty="0" smtClean="0">
                <a:latin typeface="Open Sans Light" pitchFamily="34" charset="0"/>
                <a:ea typeface="Open Sans Light" pitchFamily="34" charset="0"/>
                <a:cs typeface="Open Sans Light" pitchFamily="34" charset="0"/>
              </a:rPr>
              <a:t>Guillén,</a:t>
            </a:r>
            <a:r>
              <a:rPr lang="ca-ES" sz="600" dirty="0" err="1" smtClean="0">
                <a:latin typeface="Open Sans Light" pitchFamily="34" charset="0"/>
                <a:ea typeface="Open Sans Light" pitchFamily="34" charset="0"/>
                <a:cs typeface="Open Sans Light" pitchFamily="34" charset="0"/>
              </a:rPr>
              <a:t>Monràs</a:t>
            </a:r>
            <a:r>
              <a:rPr lang="ca-ES" sz="600" dirty="0" smtClean="0">
                <a:latin typeface="Open Sans Light" pitchFamily="34" charset="0"/>
                <a:ea typeface="Open Sans Light" pitchFamily="34" charset="0"/>
                <a:cs typeface="Open Sans Light" pitchFamily="34" charset="0"/>
              </a:rPr>
              <a:t>;</a:t>
            </a:r>
            <a:r>
              <a:rPr lang="ca-ES" sz="600" dirty="0" err="1" smtClean="0">
                <a:latin typeface="Open Sans Light" pitchFamily="34" charset="0"/>
                <a:ea typeface="Open Sans Light" pitchFamily="34" charset="0"/>
                <a:cs typeface="Open Sans Light" pitchFamily="34" charset="0"/>
              </a:rPr>
              <a:t>Ponchio</a:t>
            </a:r>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4100" name="Picture 4" descr="F:\_DOCÈNCIA\TALLER PUc\2016-2017 1QT\05-EXERCICI\LLIURAMENT FINAL\Lliurament Final_Grup 03_Morgado, Rabaza, Terraneo\Esquemes.jpg"/>
          <p:cNvPicPr>
            <a:picLocks noChangeAspect="1" noChangeArrowheads="1"/>
          </p:cNvPicPr>
          <p:nvPr/>
        </p:nvPicPr>
        <p:blipFill>
          <a:blip r:embed="rId3" cstate="print"/>
          <a:srcRect l="58244" t="77391" r="18802"/>
          <a:stretch>
            <a:fillRect/>
          </a:stretch>
        </p:blipFill>
        <p:spPr bwMode="auto">
          <a:xfrm>
            <a:off x="4608000" y="1440000"/>
            <a:ext cx="3815122" cy="3816000"/>
          </a:xfrm>
          <a:prstGeom prst="rect">
            <a:avLst/>
          </a:prstGeom>
          <a:noFill/>
        </p:spPr>
      </p:pic>
    </p:spTree>
    <p:extLst>
      <p:ext uri="{BB962C8B-B14F-4D97-AF65-F5344CB8AC3E}">
        <p14:creationId xmlns:p14="http://schemas.microsoft.com/office/powerpoint/2010/main" val="534622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2053" name="Picture 5" descr="F:\_DOCÈNCIA\TALLER PUc\2015-2016 2QP\05-EXERCICI\LLIURAMENT FINAL\GRUP 01 _ Alc+ízar_Garc+¡a_Rueda\GRUP 01 Alc+ízar_Garc+¡a_Rueda-3.jpg"/>
          <p:cNvPicPr>
            <a:picLocks noChangeAspect="1" noChangeArrowheads="1"/>
          </p:cNvPicPr>
          <p:nvPr/>
        </p:nvPicPr>
        <p:blipFill>
          <a:blip r:embed="rId2" cstate="print">
            <a:lum/>
          </a:blip>
          <a:srcRect l="8533" t="1202" r="28872" b="54556"/>
          <a:stretch>
            <a:fillRect/>
          </a:stretch>
        </p:blipFill>
        <p:spPr bwMode="auto">
          <a:xfrm>
            <a:off x="720001" y="1440000"/>
            <a:ext cx="3816968" cy="3816000"/>
          </a:xfrm>
          <a:prstGeom prst="rect">
            <a:avLst/>
          </a:prstGeom>
          <a:noFill/>
        </p:spPr>
      </p:pic>
      <p:sp>
        <p:nvSpPr>
          <p:cNvPr id="13" name="12 CuadroTexto"/>
          <p:cNvSpPr txBox="1"/>
          <p:nvPr/>
        </p:nvSpPr>
        <p:spPr>
          <a:xfrm>
            <a:off x="4608000" y="5256000"/>
            <a:ext cx="3816000" cy="553998"/>
          </a:xfrm>
          <a:prstGeom prst="rect">
            <a:avLst/>
          </a:prstGeom>
          <a:noFill/>
        </p:spPr>
        <p:txBody>
          <a:bodyPr wrap="square" rIns="0" rtlCol="0">
            <a:spAutoFit/>
          </a:bodyPr>
          <a:lstStyle/>
          <a:p>
            <a:pPr algn="r"/>
            <a:r>
              <a:rPr lang="ca-ES" sz="600" dirty="0" smtClean="0">
                <a:latin typeface="Open Sans Light" pitchFamily="34" charset="0"/>
                <a:ea typeface="Open Sans Light" pitchFamily="34" charset="0"/>
                <a:cs typeface="Open Sans Light" pitchFamily="34" charset="0"/>
              </a:rPr>
              <a:t>Puc QT 2016-2017</a:t>
            </a:r>
          </a:p>
          <a:p>
            <a:pPr algn="r"/>
            <a:r>
              <a:rPr lang="ca-ES" sz="600" dirty="0" smtClean="0">
                <a:latin typeface="Open Sans Light" pitchFamily="34" charset="0"/>
                <a:ea typeface="Open Sans Light" pitchFamily="34" charset="0"/>
                <a:cs typeface="Open Sans Light" pitchFamily="34" charset="0"/>
              </a:rPr>
              <a:t>Grau,González;Comas,Niro</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14" name="13 CuadroTexto"/>
          <p:cNvSpPr txBox="1"/>
          <p:nvPr/>
        </p:nvSpPr>
        <p:spPr>
          <a:xfrm>
            <a:off x="720000" y="5256000"/>
            <a:ext cx="3816000" cy="553998"/>
          </a:xfrm>
          <a:prstGeom prst="rect">
            <a:avLst/>
          </a:prstGeom>
          <a:noFill/>
        </p:spPr>
        <p:txBody>
          <a:bodyPr wrap="square" lIns="0" rIns="0" rtlCol="0">
            <a:spAutoFit/>
          </a:bodyPr>
          <a:lstStyle/>
          <a:p>
            <a:r>
              <a:rPr lang="ca-ES" sz="600" dirty="0" smtClean="0">
                <a:latin typeface="Open Sans Light" pitchFamily="34" charset="0"/>
                <a:ea typeface="Open Sans Light" pitchFamily="34" charset="0"/>
                <a:cs typeface="Open Sans Light" pitchFamily="34" charset="0"/>
              </a:rPr>
              <a:t>Puc QP 2015-2016</a:t>
            </a:r>
          </a:p>
          <a:p>
            <a:r>
              <a:rPr lang="ca-ES" sz="600" dirty="0" err="1" smtClean="0">
                <a:latin typeface="Open Sans Light" pitchFamily="34" charset="0"/>
                <a:ea typeface="Open Sans Light" pitchFamily="34" charset="0"/>
                <a:cs typeface="Open Sans Light" pitchFamily="34" charset="0"/>
              </a:rPr>
              <a:t>Alcázar</a:t>
            </a:r>
            <a:r>
              <a:rPr lang="ca-ES" sz="600" dirty="0" smtClean="0">
                <a:latin typeface="Open Sans Light" pitchFamily="34" charset="0"/>
                <a:ea typeface="Open Sans Light" pitchFamily="34" charset="0"/>
                <a:cs typeface="Open Sans Light" pitchFamily="34" charset="0"/>
              </a:rPr>
              <a:t>,García,</a:t>
            </a:r>
            <a:r>
              <a:rPr lang="ca-ES" sz="600" dirty="0" err="1" smtClean="0">
                <a:latin typeface="Open Sans Light" pitchFamily="34" charset="0"/>
                <a:ea typeface="Open Sans Light" pitchFamily="34" charset="0"/>
                <a:cs typeface="Open Sans Light" pitchFamily="34" charset="0"/>
              </a:rPr>
              <a:t>Rueda</a:t>
            </a:r>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pic>
        <p:nvPicPr>
          <p:cNvPr id="2050" name="Picture 2" descr="F:\_DOCÈNCIA\TALLER PUc\Lliurament Final_Grup 02_Grau,González, Comas, Niro.jpg"/>
          <p:cNvPicPr>
            <a:picLocks noChangeAspect="1" noChangeArrowheads="1"/>
          </p:cNvPicPr>
          <p:nvPr/>
        </p:nvPicPr>
        <p:blipFill>
          <a:blip r:embed="rId3" cstate="print"/>
          <a:srcRect l="3006" t="37747" r="69904" b="14380"/>
          <a:stretch>
            <a:fillRect/>
          </a:stretch>
        </p:blipFill>
        <p:spPr bwMode="auto">
          <a:xfrm>
            <a:off x="4608000" y="1440000"/>
            <a:ext cx="3821652" cy="3816000"/>
          </a:xfrm>
          <a:prstGeom prst="rect">
            <a:avLst/>
          </a:prstGeom>
          <a:noFill/>
        </p:spPr>
      </p:pic>
    </p:spTree>
    <p:extLst>
      <p:ext uri="{BB962C8B-B14F-4D97-AF65-F5344CB8AC3E}">
        <p14:creationId xmlns:p14="http://schemas.microsoft.com/office/powerpoint/2010/main" val="2576104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_DOCÈNCIA\TALLER PUc\GRUP 6_Metaprojecte.jpg"/>
          <p:cNvPicPr>
            <a:picLocks noChangeAspect="1" noChangeArrowheads="1"/>
          </p:cNvPicPr>
          <p:nvPr/>
        </p:nvPicPr>
        <p:blipFill>
          <a:blip r:embed="rId2" cstate="print"/>
          <a:srcRect l="18411" t="45669" r="27480" b="16062"/>
          <a:stretch>
            <a:fillRect/>
          </a:stretch>
        </p:blipFill>
        <p:spPr bwMode="auto">
          <a:xfrm>
            <a:off x="720000" y="1440000"/>
            <a:ext cx="3816141" cy="3816000"/>
          </a:xfrm>
          <a:prstGeom prst="rect">
            <a:avLst/>
          </a:prstGeom>
          <a:noFill/>
        </p:spPr>
      </p:pic>
      <p:sp>
        <p:nvSpPr>
          <p:cNvPr id="5" name="4 CuadroTexto"/>
          <p:cNvSpPr txBox="1"/>
          <p:nvPr/>
        </p:nvSpPr>
        <p:spPr>
          <a:xfrm>
            <a:off x="0" y="6624000"/>
            <a:ext cx="9144000" cy="230832"/>
          </a:xfrm>
          <a:prstGeom prst="rect">
            <a:avLst/>
          </a:prstGeom>
          <a:noFill/>
        </p:spPr>
        <p:txBody>
          <a:bodyPr wrap="square" rtlCol="0">
            <a:spAutoFit/>
          </a:bodyPr>
          <a:lstStyle/>
          <a:p>
            <a:pPr algn="ctr"/>
            <a:r>
              <a:rPr lang="ca-ES" sz="900" b="1" dirty="0" smtClean="0">
                <a:latin typeface="Open Sans Light" pitchFamily="34" charset="0"/>
                <a:ea typeface="Open Sans Light" pitchFamily="34" charset="0"/>
                <a:cs typeface="Open Sans Light" pitchFamily="34" charset="0"/>
              </a:rPr>
              <a:t>taller </a:t>
            </a:r>
            <a:r>
              <a:rPr lang="ca-ES" sz="900" b="1" dirty="0" err="1" smtClean="0">
                <a:latin typeface="Open Sans Light" pitchFamily="34" charset="0"/>
                <a:ea typeface="Open Sans Light" pitchFamily="34" charset="0"/>
                <a:cs typeface="Open Sans Light" pitchFamily="34" charset="0"/>
              </a:rPr>
              <a:t>PUc</a:t>
            </a:r>
            <a:r>
              <a:rPr lang="ca-ES" sz="900" b="1" dirty="0" smtClean="0">
                <a:latin typeface="Open Sans Light" pitchFamily="34" charset="0"/>
                <a:ea typeface="Open Sans Light" pitchFamily="34" charset="0"/>
                <a:cs typeface="Open Sans Light" pitchFamily="34" charset="0"/>
              </a:rPr>
              <a:t>      </a:t>
            </a:r>
            <a:r>
              <a:rPr lang="ca-ES" sz="900" dirty="0" smtClean="0">
                <a:latin typeface="Open Sans Light" pitchFamily="34" charset="0"/>
                <a:ea typeface="Open Sans Light" pitchFamily="34" charset="0"/>
                <a:cs typeface="Open Sans Light" pitchFamily="34" charset="0"/>
              </a:rPr>
              <a:t>tapf.50webs.com</a:t>
            </a:r>
            <a:endParaRPr lang="ca-ES" sz="900" dirty="0">
              <a:latin typeface="Open Sans Light" pitchFamily="34" charset="0"/>
              <a:ea typeface="Open Sans Light" pitchFamily="34" charset="0"/>
              <a:cs typeface="Open Sans Light" pitchFamily="34" charset="0"/>
            </a:endParaRPr>
          </a:p>
        </p:txBody>
      </p:sp>
      <p:pic>
        <p:nvPicPr>
          <p:cNvPr id="2056" name="Picture 8" descr="F:\_DOCÈNCIA\TALLER PUc\2016-2017 1QT\05-EXERCICI\LLIURAMENT FINAL\Lliurament Final_Grup 06_Connexions Besos\Lliurament Final_Alonso_P+®rez_Saponaro_Tom+ás_Dossier-14.jpg"/>
          <p:cNvPicPr>
            <a:picLocks noChangeAspect="1" noChangeArrowheads="1"/>
          </p:cNvPicPr>
          <p:nvPr/>
        </p:nvPicPr>
        <p:blipFill>
          <a:blip r:embed="rId3" cstate="print">
            <a:lum/>
          </a:blip>
          <a:srcRect l="55704" r="2620" b="34490"/>
          <a:stretch>
            <a:fillRect/>
          </a:stretch>
        </p:blipFill>
        <p:spPr bwMode="auto">
          <a:xfrm>
            <a:off x="4608000" y="1440000"/>
            <a:ext cx="3816998" cy="3816000"/>
          </a:xfrm>
          <a:prstGeom prst="rect">
            <a:avLst/>
          </a:prstGeom>
          <a:noFill/>
        </p:spPr>
      </p:pic>
      <p:sp>
        <p:nvSpPr>
          <p:cNvPr id="13" name="12 CuadroTexto"/>
          <p:cNvSpPr txBox="1"/>
          <p:nvPr/>
        </p:nvSpPr>
        <p:spPr>
          <a:xfrm>
            <a:off x="4608000" y="5256000"/>
            <a:ext cx="3816000" cy="553998"/>
          </a:xfrm>
          <a:prstGeom prst="rect">
            <a:avLst/>
          </a:prstGeom>
          <a:noFill/>
        </p:spPr>
        <p:txBody>
          <a:bodyPr wrap="square" rIns="0" rtlCol="0">
            <a:spAutoFit/>
          </a:bodyPr>
          <a:lstStyle/>
          <a:p>
            <a:pPr algn="r"/>
            <a:r>
              <a:rPr lang="ca-ES" sz="600" dirty="0" smtClean="0">
                <a:latin typeface="Open Sans Light" pitchFamily="34" charset="0"/>
                <a:ea typeface="Open Sans Light" pitchFamily="34" charset="0"/>
                <a:cs typeface="Open Sans Light" pitchFamily="34" charset="0"/>
              </a:rPr>
              <a:t>Puc QT 2016-2017</a:t>
            </a:r>
          </a:p>
          <a:p>
            <a:pPr algn="r"/>
            <a:r>
              <a:rPr lang="ca-ES" sz="600" dirty="0" smtClean="0">
                <a:latin typeface="Open Sans Light" pitchFamily="34" charset="0"/>
                <a:ea typeface="Open Sans Light" pitchFamily="34" charset="0"/>
                <a:cs typeface="Open Sans Light" pitchFamily="34" charset="0"/>
              </a:rPr>
              <a:t>Alonso, Pérez, </a:t>
            </a:r>
            <a:r>
              <a:rPr lang="ca-ES" sz="600" dirty="0" err="1" smtClean="0">
                <a:latin typeface="Open Sans Light" pitchFamily="34" charset="0"/>
                <a:ea typeface="Open Sans Light" pitchFamily="34" charset="0"/>
                <a:cs typeface="Open Sans Light" pitchFamily="34" charset="0"/>
              </a:rPr>
              <a:t>Saponaro</a:t>
            </a:r>
            <a:r>
              <a:rPr lang="ca-ES" sz="600" dirty="0" smtClean="0">
                <a:latin typeface="Open Sans Light" pitchFamily="34" charset="0"/>
                <a:ea typeface="Open Sans Light" pitchFamily="34" charset="0"/>
                <a:cs typeface="Open Sans Light" pitchFamily="34" charset="0"/>
              </a:rPr>
              <a:t>,Tomàs</a:t>
            </a: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a:p>
            <a:pPr algn="r"/>
            <a:endParaRPr lang="ca-ES" sz="600" dirty="0" smtClean="0">
              <a:latin typeface="Open Sans Light" pitchFamily="34" charset="0"/>
              <a:ea typeface="Open Sans Light" pitchFamily="34" charset="0"/>
              <a:cs typeface="Open Sans Light" pitchFamily="34" charset="0"/>
            </a:endParaRPr>
          </a:p>
        </p:txBody>
      </p:sp>
      <p:sp>
        <p:nvSpPr>
          <p:cNvPr id="14" name="13 CuadroTexto"/>
          <p:cNvSpPr txBox="1"/>
          <p:nvPr/>
        </p:nvSpPr>
        <p:spPr>
          <a:xfrm>
            <a:off x="720000" y="5256000"/>
            <a:ext cx="3816000" cy="553998"/>
          </a:xfrm>
          <a:prstGeom prst="rect">
            <a:avLst/>
          </a:prstGeom>
          <a:noFill/>
        </p:spPr>
        <p:txBody>
          <a:bodyPr wrap="square" lIns="0" rIns="0" rtlCol="0">
            <a:spAutoFit/>
          </a:bodyPr>
          <a:lstStyle/>
          <a:p>
            <a:r>
              <a:rPr lang="ca-ES" sz="600" dirty="0" smtClean="0">
                <a:latin typeface="Open Sans Light" pitchFamily="34" charset="0"/>
                <a:ea typeface="Open Sans Light" pitchFamily="34" charset="0"/>
                <a:cs typeface="Open Sans Light" pitchFamily="34" charset="0"/>
              </a:rPr>
              <a:t>Puc QP 2015-2016</a:t>
            </a:r>
          </a:p>
          <a:p>
            <a:r>
              <a:rPr lang="ca-ES" sz="600" dirty="0" smtClean="0">
                <a:latin typeface="Open Sans Light" pitchFamily="34" charset="0"/>
                <a:ea typeface="Open Sans Light" pitchFamily="34" charset="0"/>
                <a:cs typeface="Open Sans Light" pitchFamily="34" charset="0"/>
              </a:rPr>
              <a:t>Torres, </a:t>
            </a:r>
            <a:r>
              <a:rPr lang="ca-ES" sz="600" dirty="0" err="1" smtClean="0">
                <a:latin typeface="Open Sans Light" pitchFamily="34" charset="0"/>
                <a:ea typeface="Open Sans Light" pitchFamily="34" charset="0"/>
                <a:cs typeface="Open Sans Light" pitchFamily="34" charset="0"/>
              </a:rPr>
              <a:t>Winkelbauer</a:t>
            </a:r>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a:p>
            <a:endParaRPr lang="ca-ES" sz="600" dirty="0" smtClean="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4161640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679</Words>
  <Application>Microsoft Office PowerPoint</Application>
  <PresentationFormat>Presentación en pantalla (4:3)</PresentationFormat>
  <Paragraphs>222</Paragraphs>
  <Slides>35</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Calibri</vt:lpstr>
      <vt:lpstr>Open Sans Light</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SOA BCN Cata</dc:creator>
  <cp:lastModifiedBy>Professor</cp:lastModifiedBy>
  <cp:revision>51</cp:revision>
  <dcterms:created xsi:type="dcterms:W3CDTF">2018-01-29T07:32:11Z</dcterms:created>
  <dcterms:modified xsi:type="dcterms:W3CDTF">2018-02-05T13:00:51Z</dcterms:modified>
</cp:coreProperties>
</file>